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9"/>
  </p:notesMasterIdLst>
  <p:sldIdLst>
    <p:sldId id="256" r:id="rId5"/>
    <p:sldId id="416" r:id="rId6"/>
    <p:sldId id="404" r:id="rId7"/>
    <p:sldId id="415" r:id="rId8"/>
    <p:sldId id="273" r:id="rId9"/>
    <p:sldId id="403" r:id="rId10"/>
    <p:sldId id="260" r:id="rId11"/>
    <p:sldId id="261" r:id="rId12"/>
    <p:sldId id="423" r:id="rId13"/>
    <p:sldId id="413" r:id="rId14"/>
    <p:sldId id="414" r:id="rId15"/>
    <p:sldId id="259" r:id="rId16"/>
    <p:sldId id="407" r:id="rId17"/>
    <p:sldId id="408" r:id="rId18"/>
    <p:sldId id="409" r:id="rId19"/>
    <p:sldId id="410" r:id="rId20"/>
    <p:sldId id="411" r:id="rId21"/>
    <p:sldId id="422" r:id="rId22"/>
    <p:sldId id="270" r:id="rId23"/>
    <p:sldId id="257" r:id="rId24"/>
    <p:sldId id="272" r:id="rId25"/>
    <p:sldId id="292" r:id="rId26"/>
    <p:sldId id="293" r:id="rId27"/>
    <p:sldId id="294" r:id="rId28"/>
    <p:sldId id="295" r:id="rId29"/>
    <p:sldId id="296" r:id="rId30"/>
    <p:sldId id="297" r:id="rId31"/>
    <p:sldId id="362" r:id="rId32"/>
    <p:sldId id="334" r:id="rId33"/>
    <p:sldId id="333" r:id="rId34"/>
    <p:sldId id="335" r:id="rId35"/>
    <p:sldId id="368" r:id="rId36"/>
    <p:sldId id="363" r:id="rId37"/>
    <p:sldId id="425" r:id="rId38"/>
    <p:sldId id="267" r:id="rId39"/>
    <p:sldId id="326" r:id="rId40"/>
    <p:sldId id="325" r:id="rId41"/>
    <p:sldId id="418" r:id="rId42"/>
    <p:sldId id="304" r:id="rId43"/>
    <p:sldId id="306" r:id="rId44"/>
    <p:sldId id="307" r:id="rId45"/>
    <p:sldId id="311" r:id="rId46"/>
    <p:sldId id="313" r:id="rId47"/>
    <p:sldId id="316" r:id="rId48"/>
    <p:sldId id="424" r:id="rId49"/>
    <p:sldId id="314" r:id="rId50"/>
    <p:sldId id="277" r:id="rId51"/>
    <p:sldId id="385" r:id="rId52"/>
    <p:sldId id="388" r:id="rId53"/>
    <p:sldId id="389" r:id="rId54"/>
    <p:sldId id="387" r:id="rId55"/>
    <p:sldId id="395" r:id="rId56"/>
    <p:sldId id="396" r:id="rId57"/>
    <p:sldId id="397" r:id="rId58"/>
    <p:sldId id="398" r:id="rId59"/>
    <p:sldId id="399" r:id="rId60"/>
    <p:sldId id="400" r:id="rId61"/>
    <p:sldId id="401" r:id="rId62"/>
    <p:sldId id="402" r:id="rId63"/>
    <p:sldId id="390" r:id="rId64"/>
    <p:sldId id="391" r:id="rId65"/>
    <p:sldId id="392" r:id="rId66"/>
    <p:sldId id="417" r:id="rId67"/>
    <p:sldId id="360" r:id="rId68"/>
    <p:sldId id="367" r:id="rId69"/>
    <p:sldId id="427" r:id="rId70"/>
    <p:sldId id="421" r:id="rId71"/>
    <p:sldId id="393" r:id="rId72"/>
    <p:sldId id="426" r:id="rId73"/>
    <p:sldId id="359" r:id="rId74"/>
    <p:sldId id="354" r:id="rId75"/>
    <p:sldId id="358" r:id="rId76"/>
    <p:sldId id="357" r:id="rId77"/>
    <p:sldId id="35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4" d="100"/>
          <a:sy n="94" d="100"/>
        </p:scale>
        <p:origin x="-474" y="-3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FC78C-81B0-4C73-890A-CC3AC87CCCF1}" type="datetimeFigureOut">
              <a:rPr lang="en-GB" smtClean="0"/>
              <a:t>03/02/2016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26F71-70B2-44FB-9025-649ECCE2640E}" type="slidenum">
              <a:rPr lang="en-GB" smtClean="0"/>
              <a:t>‹#›</a:t>
            </a:fld>
            <a:endParaRPr lang="en-GB"/>
          </a:p>
        </p:txBody>
      </p:sp>
    </p:spTree>
    <p:extLst>
      <p:ext uri="{BB962C8B-B14F-4D97-AF65-F5344CB8AC3E}">
        <p14:creationId xmlns:p14="http://schemas.microsoft.com/office/powerpoint/2010/main" val="376354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Notes</a:t>
            </a:r>
          </a:p>
          <a:p>
            <a:endParaRPr lang="en-GB" dirty="0" smtClean="0"/>
          </a:p>
          <a:p>
            <a:r>
              <a:rPr lang="en-GB" dirty="0" smtClean="0"/>
              <a:t>Slide 2</a:t>
            </a:r>
            <a:r>
              <a:rPr lang="en-GB" baseline="0" dirty="0" smtClean="0"/>
              <a:t> - </a:t>
            </a:r>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95283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Notes - </a:t>
            </a:r>
          </a:p>
          <a:p>
            <a:endParaRPr lang="en-GB" dirty="0" smtClean="0"/>
          </a:p>
          <a:p>
            <a:r>
              <a:rPr lang="en-GB" dirty="0" smtClean="0"/>
              <a:t>Slide 4 –</a:t>
            </a:r>
          </a:p>
          <a:p>
            <a:r>
              <a:rPr lang="en-GB" dirty="0" smtClean="0"/>
              <a:t>An IPP sentence is an indefinite sentence</a:t>
            </a:r>
            <a:r>
              <a:rPr lang="en-GB" baseline="0" dirty="0" smtClean="0"/>
              <a:t> and means that in this case the stepfather will serve a minimum of 15 years before being allowed to apply for </a:t>
            </a:r>
            <a:r>
              <a:rPr lang="en-US" baseline="0" dirty="0" smtClean="0"/>
              <a:t>parole.  If parole is granted he will be released on a license which will last for the whole of his life. </a:t>
            </a:r>
          </a:p>
          <a:p>
            <a:endParaRPr lang="en-US" baseline="0" dirty="0" smtClean="0"/>
          </a:p>
          <a:p>
            <a:r>
              <a:rPr lang="en-US" baseline="0" dirty="0" smtClean="0"/>
              <a:t>.</a:t>
            </a:r>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172545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 Notes:-</a:t>
            </a:r>
          </a:p>
          <a:p>
            <a:endParaRPr lang="en-GB" dirty="0" smtClean="0"/>
          </a:p>
          <a:p>
            <a:r>
              <a:rPr lang="en-GB" dirty="0" smtClean="0"/>
              <a:t>Slide 5 –</a:t>
            </a:r>
          </a:p>
          <a:p>
            <a:r>
              <a:rPr lang="en-GB" dirty="0" smtClean="0"/>
              <a:t>The </a:t>
            </a:r>
            <a:r>
              <a:rPr lang="en-GB" baseline="0" dirty="0" smtClean="0"/>
              <a:t>Serious Case Review by Birmingham Safeguarding Children Board, published two years after Khyra died identified these key areas for investigation.</a:t>
            </a:r>
          </a:p>
          <a:p>
            <a:endParaRPr lang="en-GB" baseline="0" dirty="0" smtClean="0"/>
          </a:p>
          <a:p>
            <a:r>
              <a:rPr lang="en-GB" baseline="0" dirty="0" smtClean="0"/>
              <a:t>Cause of death – Infection/Malnourished – the investigation revealed that Khyra had been removed from school in December 2007 and was subjected to a punishment regime which included standing outside in the cold for long periods, having cold water poured over her and being beaten by a bamboo cane.  A post-mortem on Khyra found 60 marks, 34 of which could have happened a week before her death – 8 were consistent with being struck by a cane.  In addition, Khyra and her 5 siblings were deprived of food and prevented from entering the fully stocked kitchen by a bolt fixed out of their reach on the door.</a:t>
            </a:r>
          </a:p>
          <a:p>
            <a:endParaRPr lang="en-GB" baseline="0" dirty="0" smtClean="0"/>
          </a:p>
          <a:p>
            <a:r>
              <a:rPr lang="en-GB" baseline="0" dirty="0" smtClean="0"/>
              <a:t>Khyra and the surviving Siblings – The six children were all under 12 at the time of Khyra’s death.  4 of them, including Khyra had special educational needs.  In January 2007 the three oldest children and </a:t>
            </a:r>
            <a:r>
              <a:rPr lang="en-GB" baseline="0" dirty="0" err="1" smtClean="0"/>
              <a:t>Kyhra</a:t>
            </a:r>
            <a:r>
              <a:rPr lang="en-GB" baseline="0" dirty="0" smtClean="0"/>
              <a:t> all attended the same school, whilst the fourth, as a consequence of his special needs, attended a special school, leaving one at home, under school age. </a:t>
            </a:r>
          </a:p>
          <a:p>
            <a:endParaRPr lang="en-GB" baseline="0" dirty="0" smtClean="0"/>
          </a:p>
          <a:p>
            <a:r>
              <a:rPr lang="en-GB" baseline="0" dirty="0" smtClean="0"/>
              <a:t>The relationship between Mother and both schools began to determinate and the issue of food was a major factor in this.  At first the Mother raised concerns with school about how greedy the children were, but in December 2007, the staff at Khyra’s school noted that there was clear evidence that Khyra was stealing food from other children and that other siblings within the family were indicating traits towards food and feeding.</a:t>
            </a:r>
          </a:p>
          <a:p>
            <a:endParaRPr lang="en-GB" baseline="0" dirty="0" smtClean="0"/>
          </a:p>
          <a:p>
            <a:r>
              <a:rPr lang="en-GB" baseline="0" dirty="0" smtClean="0"/>
              <a:t>On 7 December 2007 Khyra was absent from school, the school telephone the mother, who informed them that Khyra would be educated at home from then on.</a:t>
            </a:r>
          </a:p>
          <a:p>
            <a:endParaRPr lang="en-GB" baseline="0" dirty="0" smtClean="0"/>
          </a:p>
          <a:p>
            <a:r>
              <a:rPr lang="en-GB" baseline="0" dirty="0" smtClean="0"/>
              <a:t>The other children continued to attend the school and on attending a meeting the mother became aggressive towards a class teacher – 3 days later (17 December) the children attended the school for the last time and the school referred their concerns to Children’s Social Care.</a:t>
            </a:r>
          </a:p>
          <a:p>
            <a:endParaRPr lang="en-GB" baseline="0" dirty="0" smtClean="0"/>
          </a:p>
          <a:p>
            <a:r>
              <a:rPr lang="en-GB" baseline="0" dirty="0" smtClean="0"/>
              <a:t>Children’s Social Care did not respond appropriately – the school rang and re-referred the case but was told to contact the Police for a safe and well check which the school did.  Police attended at the property saw Khyra on the doorstep and in their report Khyra was described as “fine and well”.</a:t>
            </a:r>
          </a:p>
          <a:p>
            <a:endParaRPr lang="en-GB" baseline="0" dirty="0" smtClean="0"/>
          </a:p>
          <a:p>
            <a:r>
              <a:rPr lang="en-GB" baseline="0" dirty="0" smtClean="0"/>
              <a:t>21 December – Mother rang Special Educational Needs Assessment Service to say that she had removed Khyra and some siblings from school and wanted them educated at another school.  The reason given were bullying by children and teachers and a lack of progress and for calling the Police the previous week. Mother also confirmed she would not attend any meetings with the school and wanted the contact number to lodge a complaint about the school.  The same day she contacted Education Welfare Services to advise them of her decision and the reasons.  She stated that until an alternative school was found she would home educate them. </a:t>
            </a:r>
          </a:p>
          <a:p>
            <a:endParaRPr lang="en-GB" baseline="0" dirty="0" smtClean="0"/>
          </a:p>
          <a:p>
            <a:r>
              <a:rPr lang="en-GB" baseline="0" dirty="0" smtClean="0"/>
              <a:t>No appropriate action was taken by Children’s Social Care over the following weeks, with the next recorded incident being on 8 January 2008 when a letter signed by the Mother was received by Special Educational Needs Assessment Service copying Education Welfare Services, in which she stated that she intended to educate some of her children at home.  On 16 January Education Welfare Services phoned the mother and completed an Educational Otherwise form on the phone.</a:t>
            </a:r>
          </a:p>
          <a:p>
            <a:endParaRPr lang="en-GB" baseline="0" dirty="0" smtClean="0"/>
          </a:p>
          <a:p>
            <a:r>
              <a:rPr lang="en-GB" baseline="0" dirty="0" smtClean="0"/>
              <a:t>No further action was taken relevant to Khyra’s welfare until 25</a:t>
            </a:r>
            <a:r>
              <a:rPr lang="en-GB" baseline="30000" dirty="0" smtClean="0"/>
              <a:t>th</a:t>
            </a:r>
            <a:r>
              <a:rPr lang="en-GB" baseline="0" dirty="0" smtClean="0"/>
              <a:t> January when the Council phoned the mother who refused to allow them to visit the home.  Three days later the Educational Social Worker received a referral concerning different members of the family which prompted a home visit though a note was left as they received no answer.  On the same day the Headmaster of the school Khyra and her siblings had attended requested advice from Children’s Social Care on de-registration of children from school and queried whether a CAF was appropriate.  It would seem that the CSC did not take their concerns seriously!</a:t>
            </a:r>
          </a:p>
          <a:p>
            <a:endParaRPr lang="en-GB" baseline="0" dirty="0" smtClean="0"/>
          </a:p>
          <a:p>
            <a:r>
              <a:rPr lang="en-GB" baseline="0" dirty="0" smtClean="0"/>
              <a:t>On 30 January a series of phone calls between partner agencies and the mother took place resulting in Children’s Social Care finally accepting that an initial assessment should be completed by them.  A visit was made to the family home to complete the assessment on 21 February – over two months after Khyra’s school had initially raised their concerns.  Again, a note was left as there was no answer.</a:t>
            </a:r>
          </a:p>
          <a:p>
            <a:endParaRPr lang="en-GB" baseline="0" dirty="0" smtClean="0"/>
          </a:p>
          <a:p>
            <a:r>
              <a:rPr lang="en-GB" baseline="0" dirty="0" smtClean="0"/>
              <a:t>Further enquiries and visits were made to the family home by agencies involved and throughout the mother and her partner demonstrated hostile/aggressive behaviour resulting in the mother lodging a complaint of harassment against Children’s Social Care.  A further planned visit did not go ahead because of the complaint.</a:t>
            </a:r>
          </a:p>
          <a:p>
            <a:endParaRPr lang="en-GB" baseline="0" dirty="0" smtClean="0"/>
          </a:p>
          <a:p>
            <a:r>
              <a:rPr lang="en-GB" baseline="0" dirty="0" smtClean="0"/>
              <a:t>On the 21 April the case was discussed at a Children’s Social Care supervision meeting with the Social Worker and it was agreed that the case could be closed because home tutoring had been approved.</a:t>
            </a:r>
          </a:p>
          <a:p>
            <a:endParaRPr lang="en-GB" baseline="0" dirty="0" smtClean="0"/>
          </a:p>
          <a:p>
            <a:r>
              <a:rPr lang="en-GB" i="1" baseline="0" dirty="0" smtClean="0"/>
              <a:t>During the SCR timeline one significant piece of information , relating to the only sibling still attending school was recorded, which was a school medical  report dated 7 May 2008 .  The report described the child as thin, weak, tired; keen to participate in activities except swimming as mother did not want this child to swim.  Behaviourally, whenever food was available  he would constantly ask for more and did not chew food.  A further review was recorded arranged for the following September….this information was not shared or referred to other agencies.</a:t>
            </a:r>
          </a:p>
          <a:p>
            <a:endParaRPr lang="en-GB" i="1" baseline="0" dirty="0" smtClean="0"/>
          </a:p>
          <a:p>
            <a:r>
              <a:rPr lang="en-GB" i="0" baseline="0" dirty="0" smtClean="0"/>
              <a:t>The next incident recorded was on 17 May 2008.  Mother rang for an ambulance some time before 6.00am.  Khyra was admitted to hospital at 6.05am and just twenty minutes later she was pronounced dead. </a:t>
            </a:r>
          </a:p>
          <a:p>
            <a:endParaRPr lang="en-GB" i="0" baseline="0" dirty="0" smtClean="0"/>
          </a:p>
          <a:p>
            <a:r>
              <a:rPr lang="en-US" i="0" baseline="0" dirty="0" smtClean="0"/>
              <a:t>Historical Abuse</a:t>
            </a:r>
          </a:p>
          <a:p>
            <a:r>
              <a:rPr lang="en-US" i="0" baseline="0" dirty="0" smtClean="0"/>
              <a:t>Evidence that the domestic regime of punishment introduced by Abuhamza originated from his own upbringing was heard in court.  As a child, he was regularly </a:t>
            </a:r>
            <a:r>
              <a:rPr lang="en-US" i="0" baseline="0" dirty="0" err="1" smtClean="0"/>
              <a:t>beatenhad</a:t>
            </a:r>
            <a:r>
              <a:rPr lang="en-US" i="0" baseline="0" dirty="0" smtClean="0"/>
              <a:t> witnessed his father beating a sister to death. </a:t>
            </a:r>
            <a:r>
              <a:rPr lang="en-US" i="0" baseline="0" dirty="0" err="1" smtClean="0"/>
              <a:t>Kyhra’s</a:t>
            </a:r>
            <a:r>
              <a:rPr lang="en-US" i="0" baseline="0" dirty="0" smtClean="0"/>
              <a:t> mother became party to the regime.</a:t>
            </a:r>
          </a:p>
          <a:p>
            <a:endParaRPr lang="en-US" i="0" baseline="0" dirty="0" smtClean="0"/>
          </a:p>
          <a:p>
            <a:r>
              <a:rPr lang="en-US" i="0" baseline="0" dirty="0" smtClean="0"/>
              <a:t>Organisational Processes</a:t>
            </a:r>
          </a:p>
          <a:p>
            <a:endParaRPr lang="en-US" i="0" baseline="0" dirty="0" smtClean="0"/>
          </a:p>
          <a:p>
            <a:r>
              <a:rPr lang="en-US" i="0" baseline="0" dirty="0" smtClean="0"/>
              <a:t>There were a number of early missed opportunities for intervention by professionals. Three incidents during March 2006 were not progressed, either by failures of paperwork to reach the correct departments, failure to follow safeguarding procedures or to conduct thorough checks prior to case closure, resulting in any knowledge and intervention remaining purely single agency at that stage.</a:t>
            </a:r>
          </a:p>
          <a:p>
            <a:endParaRPr lang="en-US" i="0" baseline="0" dirty="0" smtClean="0"/>
          </a:p>
          <a:p>
            <a:r>
              <a:rPr lang="en-US" i="0" baseline="0" dirty="0" smtClean="0"/>
              <a:t>The issue of food first appears on professional records during March 2007, following a handwritten letter from the mother to one school and a face-to-face meeting at another to discuss the children's eating habits, including a suggestion from the mother that the child was stealing food from other children whilst in school, a situation of which the school at that time were unaware.  </a:t>
            </a:r>
          </a:p>
          <a:p>
            <a:endParaRPr lang="en-US" i="0" baseline="0" dirty="0" smtClean="0"/>
          </a:p>
          <a:p>
            <a:r>
              <a:rPr lang="en-US" i="0" baseline="0" dirty="0" smtClean="0"/>
              <a:t>On other occasions, information was shared, but professional responsibility was not maintained. A health visitor referred concerns of domestic abuse to children's social care during February 2007, but did not maintain any contact or support to the family following the referral. The safe-and-well check conducted by the police, in December 2007, in response to a professional request from the school, appears to have hardened the mother's resistance to further professional intervention.</a:t>
            </a:r>
          </a:p>
          <a:p>
            <a:endParaRPr lang="en-US" i="0" baseline="0" dirty="0" smtClean="0"/>
          </a:p>
          <a:p>
            <a:r>
              <a:rPr lang="en-US" i="0" baseline="0" dirty="0" smtClean="0"/>
              <a:t>In addition, two attempts were made by members of the public to share their concerns, one by a telephone call, the second by a referral in person at a children's social care office in March 2006. This information was not acted upon. Between 1998 and 2008 the children missed a minimum of 129 professional appointments.</a:t>
            </a:r>
          </a:p>
          <a:p>
            <a:endParaRPr lang="en-US" i="0" baseline="0" dirty="0" smtClean="0"/>
          </a:p>
          <a:p>
            <a:r>
              <a:rPr lang="en-US" i="0" baseline="0" dirty="0" smtClean="0"/>
              <a:t>The serious case review also said her removal led to her becoming isolated and vital attempts by agencies to see her were hampered as access became further restricted.  It said her death was preventable and blamed a lack of communication between agencies and the need for better assessments.  The report, said the current legislation for the assessment requirement for home education was "weak“ and that there was "no mandate to monitor, assess or inspect the quality of home education provision once approval has occurred," </a:t>
            </a:r>
          </a:p>
          <a:p>
            <a:endParaRPr lang="en-US" i="0" baseline="0" dirty="0" smtClean="0"/>
          </a:p>
          <a:p>
            <a:r>
              <a:rPr lang="en-US" i="0" baseline="0" dirty="0" smtClean="0"/>
              <a:t>"This situation is particularly advantageous for parents who may wish to conceal abuse."</a:t>
            </a:r>
          </a:p>
          <a:p>
            <a:endParaRPr lang="en-US" i="0" baseline="0" dirty="0" smtClean="0"/>
          </a:p>
          <a:p>
            <a:r>
              <a:rPr lang="en-US" i="0" baseline="0" dirty="0" smtClean="0"/>
              <a:t>Mental Health – Abuhamza suffered from Schizophrenia.  Gordon was severely depressed at the time of her daughter’s death.</a:t>
            </a:r>
          </a:p>
          <a:p>
            <a:endParaRPr lang="en-US" i="0" baseline="0" dirty="0" smtClean="0"/>
          </a:p>
          <a:p>
            <a:r>
              <a:rPr lang="en-GB" baseline="0" dirty="0" smtClean="0"/>
              <a:t>Community – Diverse/transient, language barriers, lack of community spirit, a closed door mentality existed within the community.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33989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a:t>
            </a:r>
            <a:r>
              <a:rPr lang="en-GB" baseline="0" dirty="0" smtClean="0"/>
              <a:t> Notes</a:t>
            </a:r>
          </a:p>
          <a:p>
            <a:r>
              <a:rPr lang="en-GB" baseline="0" dirty="0" smtClean="0"/>
              <a:t>Slide 10 – Junaid was known to mental health but had not engaged with services……</a:t>
            </a:r>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48385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Speakers Notes:-</a:t>
            </a:r>
            <a:r>
              <a:rPr lang="en-GB" baseline="0" dirty="0" smtClean="0"/>
              <a:t> </a:t>
            </a:r>
          </a:p>
          <a:p>
            <a:endParaRPr lang="en-GB" baseline="0" dirty="0" smtClean="0"/>
          </a:p>
          <a:p>
            <a:r>
              <a:rPr lang="en-GB" baseline="0" dirty="0" smtClean="0"/>
              <a:t>Slide 10 – in this case despite the effort of the school to alert Children Services any response was slow and ineffective.  Professionally challenging partners may require </a:t>
            </a:r>
            <a:r>
              <a:rPr lang="en-GB" baseline="0" dirty="0" err="1" smtClean="0"/>
              <a:t>escalalting</a:t>
            </a:r>
            <a:r>
              <a:rPr lang="en-GB" baseline="0" dirty="0" smtClean="0"/>
              <a:t> concerns to management level….. </a:t>
            </a:r>
          </a:p>
          <a:p>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227583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Speakers Notes:-</a:t>
            </a:r>
            <a:r>
              <a:rPr lang="en-GB" baseline="0" dirty="0" smtClean="0"/>
              <a:t> </a:t>
            </a:r>
          </a:p>
          <a:p>
            <a:endParaRPr lang="en-GB" baseline="0" dirty="0" smtClean="0"/>
          </a:p>
          <a:p>
            <a:r>
              <a:rPr lang="en-GB" baseline="0" dirty="0" smtClean="0"/>
              <a:t>Slide 10 – in this case despite the effort of the school to alert Children Services any response was slow and ineffective.  Professionally challenging partners may require </a:t>
            </a:r>
            <a:r>
              <a:rPr lang="en-GB" baseline="0" dirty="0" err="1" smtClean="0"/>
              <a:t>escalalting</a:t>
            </a:r>
            <a:r>
              <a:rPr lang="en-GB" baseline="0" dirty="0" smtClean="0"/>
              <a:t> concerns to management level….. </a:t>
            </a:r>
          </a:p>
          <a:p>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27583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Speaker</a:t>
            </a:r>
            <a:r>
              <a:rPr lang="en-GB" baseline="0" dirty="0" smtClean="0"/>
              <a:t> Notes</a:t>
            </a:r>
          </a:p>
          <a:p>
            <a:r>
              <a:rPr lang="en-GB" baseline="0" dirty="0" smtClean="0"/>
              <a:t>Slide 11</a:t>
            </a:r>
          </a:p>
          <a:p>
            <a:r>
              <a:rPr lang="en-GB" baseline="0" dirty="0" smtClean="0"/>
              <a:t>The family home was on a  street of large Victorian terrace properties, mainly private rented with a high turnover of tenants</a:t>
            </a:r>
          </a:p>
          <a:p>
            <a:endParaRPr lang="en-GB" dirty="0"/>
          </a:p>
        </p:txBody>
      </p:sp>
      <p:sp>
        <p:nvSpPr>
          <p:cNvPr id="4" name="Slide Number Placeholder 3"/>
          <p:cNvSpPr>
            <a:spLocks noGrp="1"/>
          </p:cNvSpPr>
          <p:nvPr>
            <p:ph type="sldNum" sz="quarter" idx="10"/>
          </p:nvPr>
        </p:nvSpPr>
        <p:spPr/>
        <p:txBody>
          <a:bodyPr/>
          <a:lstStyle/>
          <a:p>
            <a:fld id="{6BBF13DF-95B9-4641-BFF1-AA4C71A54C52}"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74999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1CEA78-9D60-44F5-94A8-107E4F974632}"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145156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1CEA78-9D60-44F5-94A8-107E4F974632}"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314931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1CEA78-9D60-44F5-94A8-107E4F974632}"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13446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5" name="Footer Placeholder 14"/>
          <p:cNvSpPr>
            <a:spLocks noGrp="1"/>
          </p:cNvSpPr>
          <p:nvPr>
            <p:ph type="ftr" sz="quarter" idx="12"/>
          </p:nvPr>
        </p:nvSpPr>
        <p:spPr>
          <a:xfrm>
            <a:off x="3581400" y="6296248"/>
            <a:ext cx="2820987" cy="152400"/>
          </a:xfrm>
        </p:spPr>
        <p:txBody>
          <a:bodyPr/>
          <a:lstStyle/>
          <a:p>
            <a:endParaRPr lang="en-GB">
              <a:solidFill>
                <a:prstClr val="black"/>
              </a:solidFill>
            </a:endParaRPr>
          </a:p>
        </p:txBody>
      </p:sp>
    </p:spTree>
    <p:extLst>
      <p:ext uri="{BB962C8B-B14F-4D97-AF65-F5344CB8AC3E}">
        <p14:creationId xmlns:p14="http://schemas.microsoft.com/office/powerpoint/2010/main" val="20177128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14187906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3" name="Slide Number Placeholder 12"/>
          <p:cNvSpPr>
            <a:spLocks noGrp="1"/>
          </p:cNvSpPr>
          <p:nvPr>
            <p:ph type="sldNum" sz="quarter" idx="11"/>
          </p:nvPr>
        </p:nvSpPr>
        <p:spPr>
          <a:xfrm>
            <a:off x="4116388" y="6400800"/>
            <a:ext cx="533400" cy="152400"/>
          </a:xfrm>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4" name="Footer Placeholder 13"/>
          <p:cNvSpPr>
            <a:spLocks noGrp="1"/>
          </p:cNvSpPr>
          <p:nvPr>
            <p:ph type="ftr" sz="quarter" idx="12"/>
          </p:nvPr>
        </p:nvSpPr>
        <p:spPr>
          <a:xfrm>
            <a:off x="838200" y="6296248"/>
            <a:ext cx="2820987" cy="152400"/>
          </a:xfrm>
        </p:spPr>
        <p:txBody>
          <a:bodyPr/>
          <a:lstStyle/>
          <a:p>
            <a:endParaRPr lang="en-GB">
              <a:solidFill>
                <a:prstClr val="black"/>
              </a:solidFill>
            </a:endParaRPr>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18259905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27636379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34090174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13169119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10096036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7195672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1CEA78-9D60-44F5-94A8-107E4F974632}"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1837005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26028487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3164482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en-GB">
              <a:solidFill>
                <a:prstClr val="black"/>
              </a:solidFill>
            </a:endParaRPr>
          </a:p>
        </p:txBody>
      </p:sp>
    </p:spTree>
    <p:extLst>
      <p:ext uri="{BB962C8B-B14F-4D97-AF65-F5344CB8AC3E}">
        <p14:creationId xmlns:p14="http://schemas.microsoft.com/office/powerpoint/2010/main" val="3029946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2696719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339443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687400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FAEDFBB-C02A-41AF-93F6-123A333B0EA9}" type="slidenum">
              <a:rPr lang="en-GB" smtClean="0"/>
              <a:pPr/>
              <a:t>‹#›</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83171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1410865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3355457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296630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CEA78-9D60-44F5-94A8-107E4F974632}" type="datetimeFigureOut">
              <a:rPr lang="en-GB" smtClean="0"/>
              <a:t>03/02/2016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930872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dirty="0">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FAEDFBB-C02A-41AF-93F6-123A333B0EA9}" type="slidenum">
              <a:rPr lang="en-GB" smtClean="0">
                <a:solidFill>
                  <a:srgbClr val="434342"/>
                </a:solidFill>
              </a:rPr>
              <a:pPr/>
              <a:t>‹#›</a:t>
            </a:fld>
            <a:endParaRPr lang="en-GB" dirty="0">
              <a:solidFill>
                <a:srgbClr val="434342"/>
              </a:solidFill>
            </a:endParaRPr>
          </a:p>
        </p:txBody>
      </p:sp>
    </p:spTree>
    <p:extLst>
      <p:ext uri="{BB962C8B-B14F-4D97-AF65-F5344CB8AC3E}">
        <p14:creationId xmlns:p14="http://schemas.microsoft.com/office/powerpoint/2010/main" val="4244082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3080280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1497896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9725B-CD30-4F34-8573-21B850F74A08}" type="datetimeFigureOut">
              <a:rPr lang="en-GB" smtClean="0"/>
              <a:pPr/>
              <a:t>03/02/2016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1404491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4999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7724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7915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1059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7176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881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1CEA78-9D60-44F5-94A8-107E4F974632}" type="datetimeFigureOut">
              <a:rPr lang="en-GB" smtClean="0"/>
              <a:t>03/02/2016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29855906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4381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6986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1524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8617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247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1CEA78-9D60-44F5-94A8-107E4F974632}" type="datetimeFigureOut">
              <a:rPr lang="en-GB" smtClean="0"/>
              <a:t>03/02/2016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554678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1CEA78-9D60-44F5-94A8-107E4F974632}" type="datetimeFigureOut">
              <a:rPr lang="en-GB" smtClean="0"/>
              <a:t>03/02/2016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406413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CEA78-9D60-44F5-94A8-107E4F974632}" type="datetimeFigureOut">
              <a:rPr lang="en-GB" smtClean="0"/>
              <a:t>03/02/2016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290550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CEA78-9D60-44F5-94A8-107E4F974632}" type="datetimeFigureOut">
              <a:rPr lang="en-GB" smtClean="0"/>
              <a:t>03/02/2016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153287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CEA78-9D60-44F5-94A8-107E4F974632}" type="datetimeFigureOut">
              <a:rPr lang="en-GB" smtClean="0"/>
              <a:t>03/02/2016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12E9EB-F33E-4983-88FD-7F0F7AA7E531}" type="slidenum">
              <a:rPr lang="en-GB" smtClean="0"/>
              <a:t>‹#›</a:t>
            </a:fld>
            <a:endParaRPr lang="en-GB"/>
          </a:p>
        </p:txBody>
      </p:sp>
    </p:spTree>
    <p:extLst>
      <p:ext uri="{BB962C8B-B14F-4D97-AF65-F5344CB8AC3E}">
        <p14:creationId xmlns:p14="http://schemas.microsoft.com/office/powerpoint/2010/main" val="255651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CEA78-9D60-44F5-94A8-107E4F974632}" type="datetimeFigureOut">
              <a:rPr lang="en-GB" smtClean="0"/>
              <a:t>03/02/2016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2E9EB-F33E-4983-88FD-7F0F7AA7E531}" type="slidenum">
              <a:rPr lang="en-GB" smtClean="0"/>
              <a:t>‹#›</a:t>
            </a:fld>
            <a:endParaRPr lang="en-GB"/>
          </a:p>
        </p:txBody>
      </p:sp>
    </p:spTree>
    <p:extLst>
      <p:ext uri="{BB962C8B-B14F-4D97-AF65-F5344CB8AC3E}">
        <p14:creationId xmlns:p14="http://schemas.microsoft.com/office/powerpoint/2010/main" val="123530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05837E4-6F92-4C40-9904-7E26924BA7BC}"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23F4EEF-D728-41F0-A82F-538AFD592ADF}" type="datetimeFigureOut">
              <a:rPr lang="en-GB" smtClean="0">
                <a:solidFill>
                  <a:prstClr val="black">
                    <a:lumMod val="50000"/>
                    <a:lumOff val="50000"/>
                  </a:prstClr>
                </a:solidFill>
              </a:rPr>
              <a:pPr/>
              <a:t>03/02/2016</a:t>
            </a:fld>
            <a:endParaRPr lang="en-GB">
              <a:solidFill>
                <a:prstClr val="black">
                  <a:lumMod val="50000"/>
                  <a:lumOff val="50000"/>
                </a:prstClr>
              </a:solidFill>
            </a:endParaRP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solidFill>
                <a:prstClr val="black"/>
              </a:solidFill>
            </a:endParaRPr>
          </a:p>
        </p:txBody>
      </p:sp>
    </p:spTree>
    <p:extLst>
      <p:ext uri="{BB962C8B-B14F-4D97-AF65-F5344CB8AC3E}">
        <p14:creationId xmlns:p14="http://schemas.microsoft.com/office/powerpoint/2010/main" val="323276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F19725B-CD30-4F34-8573-21B850F74A08}" type="datetimeFigureOut">
              <a:rPr lang="en-GB" smtClean="0"/>
              <a:pPr/>
              <a:t>03/02/2016</a:t>
            </a:fld>
            <a:endParaRPr lang="en-GB"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FAEDFBB-C02A-41AF-93F6-123A333B0EA9}" type="slidenum">
              <a:rPr lang="en-GB" smtClean="0"/>
              <a:pPr/>
              <a:t>‹#›</a:t>
            </a:fld>
            <a:endParaRPr lang="en-GB" dirty="0"/>
          </a:p>
        </p:txBody>
      </p:sp>
    </p:spTree>
    <p:extLst>
      <p:ext uri="{BB962C8B-B14F-4D97-AF65-F5344CB8AC3E}">
        <p14:creationId xmlns:p14="http://schemas.microsoft.com/office/powerpoint/2010/main" val="4040863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57524-2CF8-439E-815C-49574A61C373}" type="datetimeFigureOut">
              <a:rPr lang="en-GB" smtClean="0">
                <a:solidFill>
                  <a:prstClr val="black">
                    <a:tint val="75000"/>
                  </a:prstClr>
                </a:solidFill>
              </a:rPr>
              <a:pPr/>
              <a:t>03/02/2016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1F277-873D-4ACC-AEC1-61F0FBE50E8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42444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bjsw.oxfordjournals.org/content/38/3/601.extrac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tLiP4b-TPC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bF3j5UVCSC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jD3GManmwQo" TargetMode="Externa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Neglect Training</a:t>
            </a:r>
            <a:endParaRPr lang="en-GB" dirty="0"/>
          </a:p>
        </p:txBody>
      </p:sp>
      <p:sp>
        <p:nvSpPr>
          <p:cNvPr id="3" name="Subtitle 2"/>
          <p:cNvSpPr>
            <a:spLocks noGrp="1"/>
          </p:cNvSpPr>
          <p:nvPr>
            <p:ph type="subTitle" idx="1"/>
          </p:nvPr>
        </p:nvSpPr>
        <p:spPr/>
        <p:txBody>
          <a:bodyPr/>
          <a:lstStyle/>
          <a:p>
            <a:r>
              <a:rPr lang="en-GB" dirty="0" smtClean="0"/>
              <a:t>Doncaster Safeguarding Children Multi Agency Training Pool</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92288" cy="2376264"/>
          </a:xfrm>
          <a:prstGeom prst="rect">
            <a:avLst/>
          </a:prstGeom>
          <a:noFill/>
          <a:ln>
            <a:noFill/>
          </a:ln>
        </p:spPr>
      </p:pic>
    </p:spTree>
    <p:extLst>
      <p:ext uri="{BB962C8B-B14F-4D97-AF65-F5344CB8AC3E}">
        <p14:creationId xmlns:p14="http://schemas.microsoft.com/office/powerpoint/2010/main" val="403737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Difficulties with the Definition</a:t>
            </a:r>
            <a:endParaRPr lang="en-GB" dirty="0"/>
          </a:p>
        </p:txBody>
      </p:sp>
      <p:sp>
        <p:nvSpPr>
          <p:cNvPr id="3" name="Content Placeholder 2"/>
          <p:cNvSpPr>
            <a:spLocks noGrp="1"/>
          </p:cNvSpPr>
          <p:nvPr>
            <p:ph idx="1"/>
          </p:nvPr>
        </p:nvSpPr>
        <p:spPr>
          <a:xfrm>
            <a:off x="457200" y="1124744"/>
            <a:ext cx="8229600" cy="5001419"/>
          </a:xfrm>
        </p:spPr>
        <p:txBody>
          <a:bodyPr>
            <a:normAutofit fontScale="85000" lnSpcReduction="20000"/>
          </a:bodyPr>
          <a:lstStyle/>
          <a:p>
            <a:r>
              <a:rPr lang="en-US" dirty="0" smtClean="0"/>
              <a:t>Refers to </a:t>
            </a:r>
            <a:r>
              <a:rPr lang="en-US" dirty="0"/>
              <a:t>“basic </a:t>
            </a:r>
            <a:r>
              <a:rPr lang="en-US" dirty="0" smtClean="0"/>
              <a:t>physical/ </a:t>
            </a:r>
            <a:r>
              <a:rPr lang="en-US" dirty="0"/>
              <a:t>psychological needs” without offering </a:t>
            </a:r>
            <a:r>
              <a:rPr lang="en-US" dirty="0" smtClean="0"/>
              <a:t>clarity of </a:t>
            </a:r>
            <a:r>
              <a:rPr lang="en-US" dirty="0"/>
              <a:t>“basic”. </a:t>
            </a:r>
            <a:endParaRPr lang="en-US" dirty="0" smtClean="0"/>
          </a:p>
          <a:p>
            <a:r>
              <a:rPr lang="en-US" dirty="0"/>
              <a:t>S</a:t>
            </a:r>
            <a:r>
              <a:rPr lang="en-US" dirty="0" smtClean="0"/>
              <a:t>uggests impairment </a:t>
            </a:r>
            <a:r>
              <a:rPr lang="en-US" dirty="0"/>
              <a:t>should be “</a:t>
            </a:r>
            <a:r>
              <a:rPr lang="en-US" dirty="0" smtClean="0"/>
              <a:t>serious”- creates uncertainty </a:t>
            </a:r>
            <a:r>
              <a:rPr lang="en-US" dirty="0"/>
              <a:t>as to the level of neglect required to trigger a </a:t>
            </a:r>
            <a:r>
              <a:rPr lang="en-US" dirty="0" smtClean="0"/>
              <a:t>referral.</a:t>
            </a:r>
          </a:p>
          <a:p>
            <a:r>
              <a:rPr lang="en-US" dirty="0"/>
              <a:t>E</a:t>
            </a:r>
            <a:r>
              <a:rPr lang="en-US" dirty="0" smtClean="0"/>
              <a:t>xpressed </a:t>
            </a:r>
            <a:r>
              <a:rPr lang="en-US" dirty="0"/>
              <a:t>in terms of the </a:t>
            </a:r>
            <a:r>
              <a:rPr lang="en-US" dirty="0" err="1"/>
              <a:t>behaviour</a:t>
            </a:r>
            <a:r>
              <a:rPr lang="en-US" dirty="0"/>
              <a:t> of the child’s caregivers – </a:t>
            </a:r>
            <a:r>
              <a:rPr lang="en-US" dirty="0" smtClean="0"/>
              <a:t>what </a:t>
            </a:r>
            <a:r>
              <a:rPr lang="en-US" dirty="0"/>
              <a:t>they are failing do – </a:t>
            </a:r>
            <a:r>
              <a:rPr lang="en-US" dirty="0" smtClean="0"/>
              <a:t>says </a:t>
            </a:r>
            <a:r>
              <a:rPr lang="en-US" dirty="0"/>
              <a:t>little about </a:t>
            </a:r>
            <a:r>
              <a:rPr lang="en-US" dirty="0" smtClean="0"/>
              <a:t>the impact on the </a:t>
            </a:r>
            <a:r>
              <a:rPr lang="en-US" dirty="0"/>
              <a:t>child. </a:t>
            </a:r>
            <a:endParaRPr lang="en-US" dirty="0" smtClean="0"/>
          </a:p>
          <a:p>
            <a:r>
              <a:rPr lang="en-US" dirty="0" smtClean="0"/>
              <a:t>Definition </a:t>
            </a:r>
            <a:r>
              <a:rPr lang="en-US" dirty="0"/>
              <a:t>should be </a:t>
            </a:r>
            <a:r>
              <a:rPr lang="en-US" dirty="0" smtClean="0"/>
              <a:t>child-focused…what </a:t>
            </a:r>
            <a:r>
              <a:rPr lang="en-US" dirty="0"/>
              <a:t>the experience of neglect means for the specific child.</a:t>
            </a:r>
          </a:p>
          <a:p>
            <a:r>
              <a:rPr lang="en-US" dirty="0" smtClean="0"/>
              <a:t>Like other forms of child maltreatment, neglect </a:t>
            </a:r>
            <a:r>
              <a:rPr lang="en-US" dirty="0"/>
              <a:t>needs to be interpreted in </a:t>
            </a:r>
            <a:r>
              <a:rPr lang="en-US" dirty="0" smtClean="0"/>
              <a:t>context ( Community Care Inform, 2015)</a:t>
            </a:r>
            <a:endParaRPr lang="en-US" dirty="0"/>
          </a:p>
          <a:p>
            <a:pPr marL="0" indent="0">
              <a:buNone/>
            </a:pP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344" y="5517232"/>
            <a:ext cx="1462656" cy="1340768"/>
          </a:xfrm>
          <a:prstGeom prst="rect">
            <a:avLst/>
          </a:prstGeom>
          <a:noFill/>
          <a:ln>
            <a:noFill/>
          </a:ln>
        </p:spPr>
      </p:pic>
    </p:spTree>
    <p:extLst>
      <p:ext uri="{BB962C8B-B14F-4D97-AF65-F5344CB8AC3E}">
        <p14:creationId xmlns:p14="http://schemas.microsoft.com/office/powerpoint/2010/main" val="162767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Horwath’s</a:t>
            </a:r>
            <a:r>
              <a:rPr lang="en-GB" dirty="0" smtClean="0"/>
              <a:t> Definition</a:t>
            </a: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US" dirty="0" smtClean="0"/>
              <a:t>Failure </a:t>
            </a:r>
            <a:r>
              <a:rPr lang="en-US" dirty="0"/>
              <a:t>to complete </a:t>
            </a:r>
            <a:r>
              <a:rPr lang="en-US" dirty="0" smtClean="0"/>
              <a:t>parenting </a:t>
            </a:r>
            <a:r>
              <a:rPr lang="en-US" dirty="0"/>
              <a:t>tasks required to </a:t>
            </a:r>
            <a:r>
              <a:rPr lang="en-US" dirty="0" smtClean="0"/>
              <a:t>ensure… </a:t>
            </a:r>
            <a:r>
              <a:rPr lang="en-US" dirty="0"/>
              <a:t>developmental needs of the child are met. </a:t>
            </a:r>
            <a:endParaRPr lang="en-US" dirty="0" smtClean="0"/>
          </a:p>
          <a:p>
            <a:r>
              <a:rPr lang="en-US" dirty="0" smtClean="0"/>
              <a:t>Should </a:t>
            </a:r>
            <a:r>
              <a:rPr lang="en-US" dirty="0"/>
              <a:t>take into account the age, gender, culture, religious </a:t>
            </a:r>
            <a:r>
              <a:rPr lang="en-US" dirty="0" smtClean="0"/>
              <a:t>beliefs ..of </a:t>
            </a:r>
            <a:r>
              <a:rPr lang="en-US" dirty="0"/>
              <a:t>the individual child. </a:t>
            </a:r>
            <a:endParaRPr lang="en-US" dirty="0" smtClean="0"/>
          </a:p>
          <a:p>
            <a:r>
              <a:rPr lang="en-US" dirty="0" smtClean="0"/>
              <a:t>Failure </a:t>
            </a:r>
            <a:r>
              <a:rPr lang="en-US" dirty="0"/>
              <a:t>may be associated with parenting issues. </a:t>
            </a:r>
            <a:r>
              <a:rPr lang="en-US" b="1" i="1" dirty="0"/>
              <a:t>It has occurred despite reasonable resources being available </a:t>
            </a:r>
            <a:endParaRPr lang="en-US" b="1" i="1" dirty="0" smtClean="0"/>
          </a:p>
          <a:p>
            <a:r>
              <a:rPr lang="en-US" dirty="0" smtClean="0"/>
              <a:t>Whilst </a:t>
            </a:r>
            <a:r>
              <a:rPr lang="en-US" dirty="0"/>
              <a:t>neglect is likely to be ongoing, one-off incidents and episodic neglect can affect the health and development of a child.” (</a:t>
            </a:r>
            <a:r>
              <a:rPr lang="en-US" dirty="0" err="1">
                <a:hlinkClick r:id="rId2"/>
              </a:rPr>
              <a:t>Horwath</a:t>
            </a:r>
            <a:r>
              <a:rPr lang="en-US" dirty="0">
                <a:hlinkClick r:id="rId2"/>
              </a:rPr>
              <a:t>, 2007, p38</a:t>
            </a:r>
            <a:r>
              <a:rPr lang="en-US" dirty="0" smtClean="0"/>
              <a:t>)</a:t>
            </a:r>
            <a:endParaRPr lang="en-US" dirty="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560" y="5805264"/>
            <a:ext cx="1148439" cy="1052736"/>
          </a:xfrm>
          <a:prstGeom prst="rect">
            <a:avLst/>
          </a:prstGeom>
          <a:noFill/>
          <a:ln>
            <a:noFill/>
          </a:ln>
        </p:spPr>
      </p:pic>
    </p:spTree>
    <p:extLst>
      <p:ext uri="{BB962C8B-B14F-4D97-AF65-F5344CB8AC3E}">
        <p14:creationId xmlns:p14="http://schemas.microsoft.com/office/powerpoint/2010/main" val="63406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normAutofit/>
          </a:bodyPr>
          <a:lstStyle/>
          <a:p>
            <a:r>
              <a:rPr lang="en-GB" sz="6600" dirty="0" smtClean="0"/>
              <a:t>Empathy</a:t>
            </a:r>
            <a:endParaRPr lang="en-GB" sz="6600" dirty="0"/>
          </a:p>
        </p:txBody>
      </p:sp>
      <p:sp>
        <p:nvSpPr>
          <p:cNvPr id="3" name="Content Placeholder 2"/>
          <p:cNvSpPr>
            <a:spLocks noGrp="1"/>
          </p:cNvSpPr>
          <p:nvPr>
            <p:ph idx="1"/>
          </p:nvPr>
        </p:nvSpPr>
        <p:spPr>
          <a:xfrm>
            <a:off x="457200" y="2420888"/>
            <a:ext cx="8229600" cy="3705275"/>
          </a:xfrm>
        </p:spPr>
        <p:txBody>
          <a:bodyPr>
            <a:normAutofit/>
          </a:bodyPr>
          <a:lstStyle/>
          <a:p>
            <a:r>
              <a:rPr lang="en-GB" sz="4000" dirty="0" smtClean="0"/>
              <a:t>"</a:t>
            </a:r>
            <a:r>
              <a:rPr lang="en-GB" sz="4000" dirty="0"/>
              <a:t>at the heart of neglect [...] is a lack or loss of empathy between the parent and child</a:t>
            </a:r>
            <a:r>
              <a:rPr lang="en-GB" sz="4000" dirty="0" smtClean="0"/>
              <a:t>". NSPCC</a:t>
            </a:r>
            <a:endParaRPr lang="en-GB" sz="4000" dirty="0"/>
          </a:p>
          <a:p>
            <a:endParaRPr lang="en-GB"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18399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DSCB Procedures- Single Assessment</a:t>
            </a:r>
            <a:endParaRPr lang="en-GB" dirty="0"/>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US" sz="2800" dirty="0"/>
              <a:t>What are the developmental needs of the child? </a:t>
            </a:r>
          </a:p>
          <a:p>
            <a:r>
              <a:rPr lang="en-US" sz="2800" dirty="0"/>
              <a:t>Are the parents able to respond appropriately to the child’s developmental needs? </a:t>
            </a:r>
            <a:endParaRPr lang="en-US" sz="2800" dirty="0" smtClean="0"/>
          </a:p>
          <a:p>
            <a:r>
              <a:rPr lang="en-US" sz="2800" dirty="0" smtClean="0"/>
              <a:t>Is </a:t>
            </a:r>
            <a:r>
              <a:rPr lang="en-US" sz="2800" dirty="0"/>
              <a:t>the child being adequately safeguarded from significant </a:t>
            </a:r>
            <a:r>
              <a:rPr lang="en-US" sz="2800" dirty="0" smtClean="0"/>
              <a:t>harm?</a:t>
            </a:r>
          </a:p>
          <a:p>
            <a:r>
              <a:rPr lang="en-US" sz="2800" dirty="0"/>
              <a:t>A</a:t>
            </a:r>
            <a:r>
              <a:rPr lang="en-US" sz="2800" dirty="0" smtClean="0"/>
              <a:t>re </a:t>
            </a:r>
            <a:r>
              <a:rPr lang="en-US" sz="2800" dirty="0"/>
              <a:t>the parents able to promote the child’s health and development? </a:t>
            </a:r>
          </a:p>
          <a:p>
            <a:r>
              <a:rPr lang="en-GB" dirty="0" smtClean="0"/>
              <a:t>“Assessments should be rooted in child development” Framework for the Assessment of Children in Need 2000.</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2790" y="5445224"/>
            <a:ext cx="1541210" cy="1412776"/>
          </a:xfrm>
          <a:prstGeom prst="rect">
            <a:avLst/>
          </a:prstGeom>
          <a:noFill/>
          <a:ln>
            <a:noFill/>
          </a:ln>
        </p:spPr>
      </p:pic>
    </p:spTree>
    <p:extLst>
      <p:ext uri="{BB962C8B-B14F-4D97-AF65-F5344CB8AC3E}">
        <p14:creationId xmlns:p14="http://schemas.microsoft.com/office/powerpoint/2010/main" val="342718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Science of Early Childhood Development</a:t>
            </a:r>
            <a:endParaRPr lang="en-GB" dirty="0"/>
          </a:p>
        </p:txBody>
      </p:sp>
      <p:sp>
        <p:nvSpPr>
          <p:cNvPr id="3" name="Content Placeholder 2"/>
          <p:cNvSpPr>
            <a:spLocks noGrp="1"/>
          </p:cNvSpPr>
          <p:nvPr>
            <p:ph idx="1"/>
          </p:nvPr>
        </p:nvSpPr>
        <p:spPr/>
        <p:txBody>
          <a:bodyPr>
            <a:normAutofit/>
          </a:bodyPr>
          <a:lstStyle/>
          <a:p>
            <a:r>
              <a:rPr lang="en-US" dirty="0" smtClean="0"/>
              <a:t>Center </a:t>
            </a:r>
            <a:r>
              <a:rPr lang="en-US" dirty="0"/>
              <a:t>on the Developing Child at Harvard University (</a:t>
            </a:r>
            <a:r>
              <a:rPr lang="en-US" dirty="0" smtClean="0"/>
              <a:t>developingchild.harvard.edu)</a:t>
            </a:r>
          </a:p>
          <a:p>
            <a:r>
              <a:rPr lang="en-US" dirty="0" smtClean="0"/>
              <a:t>Addresses </a:t>
            </a:r>
            <a:r>
              <a:rPr lang="en-US" dirty="0"/>
              <a:t>basic concepts of early childhood </a:t>
            </a:r>
            <a:r>
              <a:rPr lang="en-US" dirty="0" smtClean="0"/>
              <a:t>development helping to </a:t>
            </a:r>
            <a:r>
              <a:rPr lang="en-US" dirty="0"/>
              <a:t>illustrate why child development—particularly from birth to five </a:t>
            </a:r>
            <a:r>
              <a:rPr lang="en-US" dirty="0" smtClean="0"/>
              <a:t>years—is so important.</a:t>
            </a:r>
          </a:p>
          <a:p>
            <a:r>
              <a:rPr lang="en-US" u="sng" dirty="0" smtClean="0">
                <a:hlinkClick r:id="rId2"/>
              </a:rPr>
              <a:t>The Science of Child Development</a:t>
            </a:r>
            <a:endParaRPr lang="en-GB" sz="2400" dirty="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5505316"/>
            <a:ext cx="1475655" cy="1352684"/>
          </a:xfrm>
          <a:prstGeom prst="rect">
            <a:avLst/>
          </a:prstGeom>
          <a:noFill/>
          <a:ln>
            <a:noFill/>
          </a:ln>
        </p:spPr>
      </p:pic>
    </p:spTree>
    <p:extLst>
      <p:ext uri="{BB962C8B-B14F-4D97-AF65-F5344CB8AC3E}">
        <p14:creationId xmlns:p14="http://schemas.microsoft.com/office/powerpoint/2010/main" val="7589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Key Points re Early Childhood Development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Biologically the brain is shaped by experience.</a:t>
            </a:r>
          </a:p>
          <a:p>
            <a:r>
              <a:rPr lang="en-GB" dirty="0" smtClean="0"/>
              <a:t>The importance of the “serve and return” interaction.</a:t>
            </a:r>
          </a:p>
          <a:p>
            <a:r>
              <a:rPr lang="en-GB" dirty="0" smtClean="0"/>
              <a:t>When children experience neglect this leads to a “wear and tear” effect.</a:t>
            </a:r>
          </a:p>
          <a:p>
            <a:r>
              <a:rPr lang="en-GB" dirty="0" smtClean="0"/>
              <a:t>Intervening early is important.</a:t>
            </a:r>
          </a:p>
          <a:p>
            <a:r>
              <a:rPr lang="en-GB" dirty="0" smtClean="0"/>
              <a:t>Neglect impairs the ability to learn as the cognitive and emotional functions of the brain cannot be separated.</a:t>
            </a:r>
          </a:p>
          <a:p>
            <a:r>
              <a:rPr lang="en-GB" u="sng" dirty="0" smtClean="0">
                <a:hlinkClick r:id="rId2"/>
              </a:rPr>
              <a:t>The Science of Neglect</a:t>
            </a:r>
            <a:r>
              <a:rPr lang="en-GB" u="sng" dirty="0" smtClean="0"/>
              <a:t> </a:t>
            </a:r>
            <a:endParaRPr lang="en-GB" dirty="0"/>
          </a:p>
          <a:p>
            <a:endParaRPr lang="en-GB" dirty="0" smtClean="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790" y="5445224"/>
            <a:ext cx="1541210" cy="1412776"/>
          </a:xfrm>
          <a:prstGeom prst="rect">
            <a:avLst/>
          </a:prstGeom>
          <a:noFill/>
          <a:ln>
            <a:noFill/>
          </a:ln>
        </p:spPr>
      </p:pic>
    </p:spTree>
    <p:extLst>
      <p:ext uri="{BB962C8B-B14F-4D97-AF65-F5344CB8AC3E}">
        <p14:creationId xmlns:p14="http://schemas.microsoft.com/office/powerpoint/2010/main" val="82196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Science of Neglect- </a:t>
            </a:r>
            <a:r>
              <a:rPr lang="en-GB" dirty="0"/>
              <a:t>K</a:t>
            </a:r>
            <a:r>
              <a:rPr lang="en-GB" dirty="0" smtClean="0"/>
              <a:t>ey Points</a:t>
            </a:r>
            <a:endParaRPr lang="en-GB" dirty="0"/>
          </a:p>
        </p:txBody>
      </p:sp>
      <p:sp>
        <p:nvSpPr>
          <p:cNvPr id="3" name="Content Placeholder 2"/>
          <p:cNvSpPr>
            <a:spLocks noGrp="1"/>
          </p:cNvSpPr>
          <p:nvPr>
            <p:ph idx="1"/>
          </p:nvPr>
        </p:nvSpPr>
        <p:spPr/>
        <p:txBody>
          <a:bodyPr>
            <a:noAutofit/>
          </a:bodyPr>
          <a:lstStyle/>
          <a:p>
            <a:r>
              <a:rPr lang="en-GB" sz="3600" dirty="0" smtClean="0"/>
              <a:t>Children need to have responsive interactions with adults.</a:t>
            </a:r>
          </a:p>
          <a:p>
            <a:r>
              <a:rPr lang="en-GB" sz="3600" dirty="0" smtClean="0"/>
              <a:t>Neglect can cause a child to be “constantly bathed in stress hormones”</a:t>
            </a:r>
          </a:p>
          <a:p>
            <a:r>
              <a:rPr lang="en-GB" sz="3600" dirty="0" smtClean="0"/>
              <a:t>Interventions need to attune people to the serve and return process.</a:t>
            </a:r>
          </a:p>
          <a:p>
            <a:r>
              <a:rPr lang="en-GB" sz="3600" dirty="0" smtClean="0"/>
              <a:t>Harvard provide us with four levels of neglect.</a:t>
            </a: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33932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Harvard Levels of Neglect</a:t>
            </a:r>
            <a:endParaRPr lang="en-GB" dirty="0"/>
          </a:p>
        </p:txBody>
      </p:sp>
      <p:sp>
        <p:nvSpPr>
          <p:cNvPr id="3" name="Content Placeholder 2"/>
          <p:cNvSpPr>
            <a:spLocks noGrp="1"/>
          </p:cNvSpPr>
          <p:nvPr>
            <p:ph idx="1"/>
          </p:nvPr>
        </p:nvSpPr>
        <p:spPr/>
        <p:txBody>
          <a:bodyPr>
            <a:normAutofit/>
          </a:bodyPr>
          <a:lstStyle/>
          <a:p>
            <a:r>
              <a:rPr lang="en-GB" sz="2400" dirty="0" smtClean="0"/>
              <a:t>Occasional inattention - not concerning, may potentially benefit a child’s development.</a:t>
            </a:r>
          </a:p>
          <a:p>
            <a:r>
              <a:rPr lang="en-GB" sz="2400" dirty="0" smtClean="0"/>
              <a:t>Chronic under stimulation- </a:t>
            </a:r>
            <a:r>
              <a:rPr lang="en-GB" sz="2400" dirty="0"/>
              <a:t>I</a:t>
            </a:r>
            <a:r>
              <a:rPr lang="en-GB" sz="2400" dirty="0" smtClean="0"/>
              <a:t>mpacts on development but children will show catch up with the right intervention.</a:t>
            </a:r>
          </a:p>
          <a:p>
            <a:r>
              <a:rPr lang="en-GB" sz="2400" dirty="0" smtClean="0"/>
              <a:t>Severe neglect in a family context- not being fed/bathed etc., puts a child more at risk of substantial deficits.</a:t>
            </a:r>
          </a:p>
          <a:p>
            <a:r>
              <a:rPr lang="en-GB" sz="2400" dirty="0" smtClean="0"/>
              <a:t>Severe neglect in institutional settings – alters the development of the brain architecture, constant change of care givers.</a:t>
            </a:r>
          </a:p>
          <a:p>
            <a:endParaRPr lang="en-GB" sz="2400" dirty="0" smtClean="0"/>
          </a:p>
          <a:p>
            <a:endParaRPr lang="en-GB" sz="2400"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572" y="5157192"/>
            <a:ext cx="1855427" cy="1700808"/>
          </a:xfrm>
          <a:prstGeom prst="rect">
            <a:avLst/>
          </a:prstGeom>
          <a:noFill/>
          <a:ln>
            <a:noFill/>
          </a:ln>
        </p:spPr>
      </p:pic>
    </p:spTree>
    <p:extLst>
      <p:ext uri="{BB962C8B-B14F-4D97-AF65-F5344CB8AC3E}">
        <p14:creationId xmlns:p14="http://schemas.microsoft.com/office/powerpoint/2010/main" val="414451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Child death reviews: </a:t>
            </a:r>
            <a:r>
              <a:rPr lang="en-US" b="1" dirty="0" smtClean="0"/>
              <a:t>Statistical First Release : Year </a:t>
            </a:r>
            <a:r>
              <a:rPr lang="en-US" b="1" dirty="0"/>
              <a:t>ending 31 March 2015</a:t>
            </a:r>
            <a:br>
              <a:rPr lang="en-US" b="1" dirty="0"/>
            </a:br>
            <a:endParaRPr lang="en-GB" dirty="0"/>
          </a:p>
        </p:txBody>
      </p:sp>
      <p:sp>
        <p:nvSpPr>
          <p:cNvPr id="3" name="Content Placeholder 2"/>
          <p:cNvSpPr>
            <a:spLocks noGrp="1"/>
          </p:cNvSpPr>
          <p:nvPr>
            <p:ph idx="1"/>
          </p:nvPr>
        </p:nvSpPr>
        <p:spPr>
          <a:xfrm>
            <a:off x="457200" y="1124744"/>
            <a:ext cx="8229600" cy="5001419"/>
          </a:xfrm>
        </p:spPr>
        <p:txBody>
          <a:bodyPr>
            <a:normAutofit fontScale="92500" lnSpcReduction="10000"/>
          </a:bodyPr>
          <a:lstStyle/>
          <a:p>
            <a:r>
              <a:rPr lang="en-GB" dirty="0" smtClean="0"/>
              <a:t>60 children died as a result of deliberately inflicted injury, abuse or neglect. 32 had modifiable factors.</a:t>
            </a:r>
          </a:p>
          <a:p>
            <a:r>
              <a:rPr lang="en-GB" dirty="0" smtClean="0"/>
              <a:t>90 children died as a result of suicide or self harm (40 modifiable)</a:t>
            </a:r>
          </a:p>
          <a:p>
            <a:r>
              <a:rPr lang="en-GB" dirty="0" smtClean="0"/>
              <a:t>182 died as a result of trauma (104 modifiable)</a:t>
            </a:r>
          </a:p>
          <a:p>
            <a:r>
              <a:rPr lang="en-GB" dirty="0" smtClean="0"/>
              <a:t>321 died as a result of sudden unexpected unexplained death (177 modifiable)</a:t>
            </a:r>
          </a:p>
          <a:p>
            <a:r>
              <a:rPr lang="en-GB" dirty="0" smtClean="0"/>
              <a:t>74 Road Traffic Accidents (37 modifiable)</a:t>
            </a:r>
          </a:p>
          <a:p>
            <a:r>
              <a:rPr lang="en-GB" dirty="0" smtClean="0"/>
              <a:t>30 drowning (20 modifiable)</a:t>
            </a:r>
          </a:p>
        </p:txBody>
      </p:sp>
      <p:pic>
        <p:nvPicPr>
          <p:cNvPr id="5" name="Picture 4"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229200"/>
            <a:ext cx="1763687" cy="1628800"/>
          </a:xfrm>
          <a:prstGeom prst="rect">
            <a:avLst/>
          </a:prstGeom>
          <a:noFill/>
          <a:ln>
            <a:noFill/>
          </a:ln>
        </p:spPr>
      </p:pic>
    </p:spTree>
    <p:extLst>
      <p:ext uri="{BB962C8B-B14F-4D97-AF65-F5344CB8AC3E}">
        <p14:creationId xmlns:p14="http://schemas.microsoft.com/office/powerpoint/2010/main" val="10457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GB" dirty="0" smtClean="0"/>
              <a:t>Ward and Brown</a:t>
            </a:r>
            <a:endParaRPr lang="en-GB" dirty="0"/>
          </a:p>
        </p:txBody>
      </p:sp>
      <p:sp>
        <p:nvSpPr>
          <p:cNvPr id="3" name="Content Placeholder 2"/>
          <p:cNvSpPr>
            <a:spLocks noGrp="1"/>
          </p:cNvSpPr>
          <p:nvPr>
            <p:ph idx="1"/>
          </p:nvPr>
        </p:nvSpPr>
        <p:spPr>
          <a:xfrm>
            <a:off x="457200" y="1412776"/>
            <a:ext cx="8229600" cy="4713387"/>
          </a:xfrm>
        </p:spPr>
        <p:txBody>
          <a:bodyPr>
            <a:normAutofit fontScale="85000" lnSpcReduction="10000"/>
          </a:bodyPr>
          <a:lstStyle/>
          <a:p>
            <a:r>
              <a:rPr lang="en-GB" dirty="0"/>
              <a:t>S</a:t>
            </a:r>
            <a:r>
              <a:rPr lang="en-GB" dirty="0" smtClean="0"/>
              <a:t>everely </a:t>
            </a:r>
            <a:r>
              <a:rPr lang="en-GB" dirty="0"/>
              <a:t>suboptimal and abusive parenting </a:t>
            </a:r>
            <a:r>
              <a:rPr lang="en-GB" dirty="0" smtClean="0"/>
              <a:t> </a:t>
            </a:r>
            <a:r>
              <a:rPr lang="en-GB" dirty="0"/>
              <a:t>during the first 3 years of life has a disproportionately large impact on the infant/toddler brain. </a:t>
            </a:r>
            <a:endParaRPr lang="en-GB" dirty="0" smtClean="0"/>
          </a:p>
          <a:p>
            <a:r>
              <a:rPr lang="en-GB" dirty="0"/>
              <a:t>H</a:t>
            </a:r>
            <a:r>
              <a:rPr lang="en-GB" dirty="0" smtClean="0"/>
              <a:t>elps </a:t>
            </a:r>
            <a:r>
              <a:rPr lang="en-GB" dirty="0"/>
              <a:t>us to understand the extensive evidence about </a:t>
            </a:r>
            <a:r>
              <a:rPr lang="en-GB" dirty="0" smtClean="0"/>
              <a:t>emotional </a:t>
            </a:r>
            <a:r>
              <a:rPr lang="en-GB" dirty="0"/>
              <a:t>and behavioural development of very young </a:t>
            </a:r>
            <a:r>
              <a:rPr lang="en-GB" dirty="0" smtClean="0"/>
              <a:t>children. </a:t>
            </a:r>
          </a:p>
          <a:p>
            <a:r>
              <a:rPr lang="en-GB" dirty="0" smtClean="0"/>
              <a:t>For </a:t>
            </a:r>
            <a:r>
              <a:rPr lang="en-GB" dirty="0"/>
              <a:t>example, the persistent fear response, hyper-arousal, dissociation and disorganised attachments that have been widely </a:t>
            </a:r>
            <a:r>
              <a:rPr lang="en-GB" dirty="0" smtClean="0"/>
              <a:t>identified</a:t>
            </a:r>
          </a:p>
          <a:p>
            <a:r>
              <a:rPr lang="en-GB" dirty="0" smtClean="0"/>
              <a:t>Harriet Ward – Decision Making within a Child’s Timeframe- You Tube.</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7006" y="5733256"/>
            <a:ext cx="1226993" cy="1124744"/>
          </a:xfrm>
          <a:prstGeom prst="rect">
            <a:avLst/>
          </a:prstGeom>
          <a:noFill/>
          <a:ln>
            <a:noFill/>
          </a:ln>
        </p:spPr>
      </p:pic>
    </p:spTree>
    <p:extLst>
      <p:ext uri="{BB962C8B-B14F-4D97-AF65-F5344CB8AC3E}">
        <p14:creationId xmlns:p14="http://schemas.microsoft.com/office/powerpoint/2010/main" val="366773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To consider:</a:t>
            </a:r>
          </a:p>
          <a:p>
            <a:pPr marL="0" indent="0">
              <a:buNone/>
            </a:pPr>
            <a:r>
              <a:rPr lang="en-GB" dirty="0" smtClean="0"/>
              <a:t>How we define neglect</a:t>
            </a:r>
          </a:p>
          <a:p>
            <a:pPr marL="0" indent="0">
              <a:buNone/>
            </a:pPr>
            <a:r>
              <a:rPr lang="en-GB" dirty="0"/>
              <a:t>I</a:t>
            </a:r>
            <a:r>
              <a:rPr lang="en-GB" dirty="0" smtClean="0"/>
              <a:t>mpact on childhood development</a:t>
            </a:r>
          </a:p>
          <a:p>
            <a:pPr marL="0" indent="0">
              <a:buNone/>
            </a:pPr>
            <a:r>
              <a:rPr lang="en-GB" dirty="0" smtClean="0"/>
              <a:t>Identifying different types of neglect</a:t>
            </a:r>
          </a:p>
          <a:p>
            <a:pPr marL="0" indent="0">
              <a:buNone/>
            </a:pPr>
            <a:r>
              <a:rPr lang="en-GB" dirty="0" smtClean="0"/>
              <a:t>Learning Lessons from Kyra </a:t>
            </a:r>
            <a:r>
              <a:rPr lang="en-GB" dirty="0" err="1" smtClean="0"/>
              <a:t>Ishaq</a:t>
            </a:r>
            <a:endParaRPr lang="en-GB" dirty="0" smtClean="0"/>
          </a:p>
          <a:p>
            <a:pPr marL="0" indent="0">
              <a:buNone/>
            </a:pPr>
            <a:r>
              <a:rPr lang="en-GB" dirty="0" smtClean="0"/>
              <a:t>Analysis of Serious Case Reviews</a:t>
            </a:r>
          </a:p>
          <a:p>
            <a:pPr marL="0" indent="0">
              <a:buNone/>
            </a:pPr>
            <a:r>
              <a:rPr lang="en-GB" dirty="0" smtClean="0"/>
              <a:t>How we assess and intervene</a:t>
            </a:r>
          </a:p>
          <a:p>
            <a:endParaRPr lang="en-GB" dirty="0" smtClean="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370145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34752"/>
          </a:xfrm>
        </p:spPr>
        <p:txBody>
          <a:bodyPr>
            <a:normAutofit fontScale="90000"/>
          </a:bodyPr>
          <a:lstStyle/>
          <a:p>
            <a:r>
              <a:rPr lang="en-GB" dirty="0"/>
              <a:t/>
            </a:r>
            <a:br>
              <a:rPr lang="en-GB" dirty="0"/>
            </a:b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178" y="980728"/>
            <a:ext cx="575310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658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Counter argument – </a:t>
            </a:r>
            <a:r>
              <a:rPr lang="en-GB" dirty="0" err="1" smtClean="0"/>
              <a:t>Wastell</a:t>
            </a:r>
            <a:r>
              <a:rPr lang="en-GB" dirty="0" smtClean="0"/>
              <a:t> and White</a:t>
            </a:r>
            <a:endParaRPr lang="en-GB" dirty="0"/>
          </a:p>
        </p:txBody>
      </p:sp>
      <p:sp>
        <p:nvSpPr>
          <p:cNvPr id="3" name="Content Placeholder 2"/>
          <p:cNvSpPr>
            <a:spLocks noGrp="1"/>
          </p:cNvSpPr>
          <p:nvPr>
            <p:ph idx="1"/>
          </p:nvPr>
        </p:nvSpPr>
        <p:spPr/>
        <p:txBody>
          <a:bodyPr>
            <a:noAutofit/>
          </a:bodyPr>
          <a:lstStyle/>
          <a:p>
            <a:r>
              <a:rPr lang="en-GB" sz="2800" dirty="0"/>
              <a:t>Without details </a:t>
            </a:r>
            <a:r>
              <a:rPr lang="en-GB" sz="2800" dirty="0" smtClean="0"/>
              <a:t>of case </a:t>
            </a:r>
            <a:r>
              <a:rPr lang="en-GB" sz="2800" dirty="0"/>
              <a:t>history for the neglected child, such an image is meaningless; perhaps the </a:t>
            </a:r>
            <a:r>
              <a:rPr lang="en-GB" sz="2800" dirty="0" smtClean="0"/>
              <a:t>child was </a:t>
            </a:r>
            <a:r>
              <a:rPr lang="en-GB" sz="2800" dirty="0"/>
              <a:t>the subject of </a:t>
            </a:r>
            <a:r>
              <a:rPr lang="en-GB" sz="2800" dirty="0" smtClean="0"/>
              <a:t> </a:t>
            </a:r>
            <a:r>
              <a:rPr lang="en-GB" sz="2800" dirty="0"/>
              <a:t>trauma, or </a:t>
            </a:r>
            <a:r>
              <a:rPr lang="en-GB" sz="2800" dirty="0" smtClean="0"/>
              <a:t>disability. </a:t>
            </a:r>
            <a:r>
              <a:rPr lang="en-GB" sz="2800" dirty="0"/>
              <a:t>We simply </a:t>
            </a:r>
            <a:r>
              <a:rPr lang="en-GB" sz="2800" dirty="0" smtClean="0"/>
              <a:t>do not </a:t>
            </a:r>
            <a:r>
              <a:rPr lang="en-GB" sz="2800" dirty="0"/>
              <a:t>know. </a:t>
            </a:r>
            <a:endParaRPr lang="en-GB" sz="2800" dirty="0" smtClean="0"/>
          </a:p>
          <a:p>
            <a:r>
              <a:rPr lang="en-GB" sz="2800" dirty="0"/>
              <a:t>M</a:t>
            </a:r>
            <a:r>
              <a:rPr lang="en-GB" sz="2800" dirty="0" smtClean="0"/>
              <a:t>ythological </a:t>
            </a:r>
            <a:r>
              <a:rPr lang="en-GB" sz="2800" dirty="0"/>
              <a:t>version of the infant brain is fast becoming part of the </a:t>
            </a:r>
            <a:r>
              <a:rPr lang="en-GB" sz="2800" dirty="0" smtClean="0"/>
              <a:t>policy and practice.</a:t>
            </a:r>
          </a:p>
          <a:p>
            <a:r>
              <a:rPr lang="en-GB" sz="2800" dirty="0" smtClean="0"/>
              <a:t>Easily </a:t>
            </a:r>
            <a:r>
              <a:rPr lang="en-GB" sz="2800" dirty="0"/>
              <a:t>invoked to profound rhetorical and </a:t>
            </a:r>
            <a:r>
              <a:rPr lang="en-GB" sz="2800" dirty="0" smtClean="0"/>
              <a:t>material effect</a:t>
            </a:r>
            <a:r>
              <a:rPr lang="en-GB" sz="2800" dirty="0"/>
              <a:t>. </a:t>
            </a:r>
            <a:endParaRPr lang="en-GB" sz="2800" dirty="0" smtClean="0"/>
          </a:p>
          <a:p>
            <a:r>
              <a:rPr lang="en-GB" sz="2800" dirty="0" smtClean="0"/>
              <a:t>Debate regarding how well the brain can recover from neglect- e.g. Romanian orphans.</a:t>
            </a:r>
            <a:endParaRPr lang="en-GB" sz="2800"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661248"/>
            <a:ext cx="1187624" cy="1196751"/>
          </a:xfrm>
          <a:prstGeom prst="rect">
            <a:avLst/>
          </a:prstGeom>
          <a:noFill/>
          <a:ln>
            <a:noFill/>
          </a:ln>
        </p:spPr>
      </p:pic>
    </p:spTree>
    <p:extLst>
      <p:ext uri="{BB962C8B-B14F-4D97-AF65-F5344CB8AC3E}">
        <p14:creationId xmlns:p14="http://schemas.microsoft.com/office/powerpoint/2010/main" val="7962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7" y="116632"/>
            <a:ext cx="7444105" cy="6247864"/>
          </a:xfrm>
          <a:prstGeom prst="rect">
            <a:avLst/>
          </a:prstGeom>
          <a:noFill/>
        </p:spPr>
        <p:txBody>
          <a:bodyPr wrap="square" rtlCol="0">
            <a:spAutoFit/>
          </a:bodyPr>
          <a:lstStyle/>
          <a:p>
            <a:pPr>
              <a:lnSpc>
                <a:spcPct val="250000"/>
              </a:lnSpc>
            </a:pPr>
            <a:r>
              <a:rPr lang="en-GB" sz="3200" u="sng" dirty="0" smtClean="0">
                <a:solidFill>
                  <a:prstClr val="black"/>
                </a:solidFill>
              </a:rPr>
              <a:t>Group Activities </a:t>
            </a:r>
          </a:p>
          <a:p>
            <a:r>
              <a:rPr lang="en-GB" sz="2400" dirty="0" smtClean="0">
                <a:solidFill>
                  <a:prstClr val="black"/>
                </a:solidFill>
              </a:rPr>
              <a:t>In your groups think about  think the day to day experiences  for these children and record the following: </a:t>
            </a:r>
          </a:p>
          <a:p>
            <a:pPr marL="457200" indent="-457200">
              <a:buFont typeface="+mj-lt"/>
              <a:buAutoNum type="arabicPeriod"/>
            </a:pPr>
            <a:endParaRPr lang="en-GB" sz="2400" dirty="0" smtClean="0">
              <a:solidFill>
                <a:prstClr val="black"/>
              </a:solidFill>
            </a:endParaRPr>
          </a:p>
          <a:p>
            <a:pPr marL="457200" indent="-457200">
              <a:buFont typeface="+mj-lt"/>
              <a:buAutoNum type="arabicPeriod"/>
            </a:pPr>
            <a:r>
              <a:rPr lang="en-GB" sz="2400" dirty="0" smtClean="0">
                <a:solidFill>
                  <a:prstClr val="black"/>
                </a:solidFill>
              </a:rPr>
              <a:t>What is the evidence for how well each child’s needs are being met in the six areas described ? </a:t>
            </a:r>
          </a:p>
          <a:p>
            <a:pPr marL="457200" indent="-457200">
              <a:buFont typeface="+mj-lt"/>
              <a:buAutoNum type="arabicPeriod"/>
            </a:pPr>
            <a:endParaRPr lang="en-GB" sz="2400" dirty="0">
              <a:solidFill>
                <a:prstClr val="black"/>
              </a:solidFill>
            </a:endParaRPr>
          </a:p>
          <a:p>
            <a:pPr marL="342900" indent="-342900">
              <a:buFont typeface="Wingdings" panose="05000000000000000000" pitchFamily="2" charset="2"/>
              <a:buChar char="Ø"/>
            </a:pPr>
            <a:r>
              <a:rPr lang="en-GB" sz="2400" dirty="0" smtClean="0">
                <a:solidFill>
                  <a:prstClr val="black"/>
                </a:solidFill>
              </a:rPr>
              <a:t>Physical </a:t>
            </a:r>
          </a:p>
          <a:p>
            <a:pPr marL="342900" indent="-342900">
              <a:buFont typeface="Wingdings" panose="05000000000000000000" pitchFamily="2" charset="2"/>
              <a:buChar char="Ø"/>
            </a:pPr>
            <a:r>
              <a:rPr lang="en-GB" sz="2400" dirty="0" smtClean="0">
                <a:solidFill>
                  <a:prstClr val="black"/>
                </a:solidFill>
              </a:rPr>
              <a:t>Emotional </a:t>
            </a:r>
          </a:p>
          <a:p>
            <a:pPr marL="342900" indent="-342900">
              <a:buFont typeface="Wingdings" panose="05000000000000000000" pitchFamily="2" charset="2"/>
              <a:buChar char="Ø"/>
            </a:pPr>
            <a:r>
              <a:rPr lang="en-GB" sz="2400" dirty="0" smtClean="0">
                <a:solidFill>
                  <a:prstClr val="black"/>
                </a:solidFill>
              </a:rPr>
              <a:t>Supervisory</a:t>
            </a:r>
          </a:p>
          <a:p>
            <a:pPr marL="342900" indent="-342900">
              <a:buFont typeface="Wingdings" panose="05000000000000000000" pitchFamily="2" charset="2"/>
              <a:buChar char="Ø"/>
            </a:pPr>
            <a:r>
              <a:rPr lang="en-GB" sz="2400" dirty="0" smtClean="0">
                <a:solidFill>
                  <a:prstClr val="black"/>
                </a:solidFill>
              </a:rPr>
              <a:t>Medical </a:t>
            </a:r>
          </a:p>
          <a:p>
            <a:pPr marL="342900" indent="-342900">
              <a:buFont typeface="Wingdings" panose="05000000000000000000" pitchFamily="2" charset="2"/>
              <a:buChar char="Ø"/>
            </a:pPr>
            <a:r>
              <a:rPr lang="en-GB" sz="2400" dirty="0" smtClean="0">
                <a:solidFill>
                  <a:prstClr val="black"/>
                </a:solidFill>
              </a:rPr>
              <a:t>Educational </a:t>
            </a:r>
          </a:p>
          <a:p>
            <a:pPr marL="342900" indent="-342900">
              <a:buFont typeface="Wingdings" panose="05000000000000000000" pitchFamily="2" charset="2"/>
              <a:buChar char="Ø"/>
            </a:pPr>
            <a:r>
              <a:rPr lang="en-GB" sz="2400" dirty="0" smtClean="0">
                <a:solidFill>
                  <a:prstClr val="black"/>
                </a:solidFill>
              </a:rPr>
              <a:t>Socialisation </a:t>
            </a:r>
            <a:endParaRPr lang="en-GB" sz="2400" dirty="0">
              <a:solidFill>
                <a:prstClr val="black"/>
              </a:solidFill>
            </a:endParaRPr>
          </a:p>
          <a:p>
            <a:endParaRPr lang="en-GB" sz="2400" dirty="0">
              <a:solidFill>
                <a:prstClr val="black"/>
              </a:solidFill>
            </a:endParaRPr>
          </a:p>
        </p:txBody>
      </p:sp>
      <p:pic>
        <p:nvPicPr>
          <p:cNvPr id="3" name="Picture 2"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9983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endParaRPr>
          </a:p>
        </p:txBody>
      </p:sp>
      <p:sp>
        <p:nvSpPr>
          <p:cNvPr id="6"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solidFill>
                <a:prstClr val="black"/>
              </a:solidFill>
            </a:endParaRPr>
          </a:p>
        </p:txBody>
      </p:sp>
      <p:sp>
        <p:nvSpPr>
          <p:cNvPr id="7" name="Rectangle 6"/>
          <p:cNvSpPr/>
          <p:nvPr/>
        </p:nvSpPr>
        <p:spPr>
          <a:xfrm>
            <a:off x="4453217" y="3244334"/>
            <a:ext cx="237566" cy="369332"/>
          </a:xfrm>
          <a:prstGeom prst="rect">
            <a:avLst/>
          </a:prstGeom>
        </p:spPr>
        <p:txBody>
          <a:bodyPr wrap="none">
            <a:spAutoFit/>
          </a:bodyPr>
          <a:lstStyle/>
          <a:p>
            <a:r>
              <a:rPr lang="en-GB" dirty="0">
                <a:solidFill>
                  <a:prstClr val="black"/>
                </a:solidFill>
              </a:rPr>
              <a:t> </a:t>
            </a:r>
          </a:p>
        </p:txBody>
      </p:sp>
      <p:sp>
        <p:nvSpPr>
          <p:cNvPr id="8" name="Rectangle 7"/>
          <p:cNvSpPr/>
          <p:nvPr/>
        </p:nvSpPr>
        <p:spPr>
          <a:xfrm>
            <a:off x="359532" y="1268760"/>
            <a:ext cx="8424936" cy="5016758"/>
          </a:xfrm>
          <a:prstGeom prst="rect">
            <a:avLst/>
          </a:prstGeom>
        </p:spPr>
        <p:txBody>
          <a:bodyPr wrap="square">
            <a:spAutoFit/>
          </a:bodyPr>
          <a:lstStyle/>
          <a:p>
            <a:r>
              <a:rPr lang="en-US" sz="2000" dirty="0">
                <a:solidFill>
                  <a:prstClr val="black"/>
                </a:solidFill>
              </a:rPr>
              <a:t>Mark is seven. He lives with his parents and sister in a flat with no carpets and curtains. His bedroom is full of bin bags of rubbish, and his clothes are left mixed in with more rubbish on the floor. He sleeps on a stained mattress with an old blanket. The family’s flat is cold and in a poor state of repair. Mark’s parents keep their dogs inside and there is both dried and fresh excrement on the living room floor, walls and sofa. Mark’s sister is Sarah. She is three years old. Sarah and her brother haven’t received any childhood </a:t>
            </a:r>
            <a:r>
              <a:rPr lang="en-US" sz="2000" dirty="0" err="1">
                <a:solidFill>
                  <a:prstClr val="black"/>
                </a:solidFill>
              </a:rPr>
              <a:t>immunisations</a:t>
            </a:r>
            <a:r>
              <a:rPr lang="en-US" sz="2000" dirty="0">
                <a:solidFill>
                  <a:prstClr val="black"/>
                </a:solidFill>
              </a:rPr>
              <a:t> and they both regularly experience colds and gastroenteritis due to their living conditions. Sarah’s father has limited involvement in his daughter’s day-to-day care. Her mother doesn’t like the nursery, so she doesn’t take her there. Instead, Sarah spends long periods in a baby walker that has had its wheels removed. Mark attends school irregularly and his parents do little to encourage him to participate more. Mark and Sarah’s parents are struggling with addictions to drugs and alcohol, and find their children’s demands for attention and cuddles difficult to cope with. Sometimes they get angry with the children because they are not able to look after themselves</a:t>
            </a:r>
            <a:r>
              <a:rPr lang="en-US" sz="1600" dirty="0">
                <a:solidFill>
                  <a:prstClr val="black"/>
                </a:solidFill>
              </a:rPr>
              <a:t>.</a:t>
            </a:r>
            <a:endParaRPr lang="en-GB" sz="1600" dirty="0">
              <a:solidFill>
                <a:prstClr val="black"/>
              </a:solidFill>
            </a:endParaRPr>
          </a:p>
        </p:txBody>
      </p:sp>
      <p:sp>
        <p:nvSpPr>
          <p:cNvPr id="9" name="TextBox 8"/>
          <p:cNvSpPr txBox="1"/>
          <p:nvPr/>
        </p:nvSpPr>
        <p:spPr>
          <a:xfrm>
            <a:off x="662608" y="306083"/>
            <a:ext cx="5616624" cy="584775"/>
          </a:xfrm>
          <a:prstGeom prst="rect">
            <a:avLst/>
          </a:prstGeom>
          <a:noFill/>
        </p:spPr>
        <p:txBody>
          <a:bodyPr wrap="square" rtlCol="0">
            <a:spAutoFit/>
          </a:bodyPr>
          <a:lstStyle/>
          <a:p>
            <a:r>
              <a:rPr lang="en-GB" sz="3200" dirty="0" smtClean="0">
                <a:solidFill>
                  <a:prstClr val="black"/>
                </a:solidFill>
              </a:rPr>
              <a:t>Mark and Sarah </a:t>
            </a:r>
            <a:endParaRPr lang="en-GB" sz="3200" dirty="0">
              <a:solidFill>
                <a:prstClr val="black"/>
              </a:solidFill>
            </a:endParaRPr>
          </a:p>
        </p:txBody>
      </p:sp>
      <p:pic>
        <p:nvPicPr>
          <p:cNvPr id="10" name="Picture 9"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1222" y="6021288"/>
            <a:ext cx="912777" cy="836712"/>
          </a:xfrm>
          <a:prstGeom prst="rect">
            <a:avLst/>
          </a:prstGeom>
          <a:noFill/>
          <a:ln>
            <a:noFill/>
          </a:ln>
        </p:spPr>
      </p:pic>
    </p:spTree>
    <p:extLst>
      <p:ext uri="{BB962C8B-B14F-4D97-AF65-F5344CB8AC3E}">
        <p14:creationId xmlns:p14="http://schemas.microsoft.com/office/powerpoint/2010/main" val="198014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904" y="764704"/>
            <a:ext cx="5616624" cy="584775"/>
          </a:xfrm>
          <a:prstGeom prst="rect">
            <a:avLst/>
          </a:prstGeom>
          <a:noFill/>
        </p:spPr>
        <p:txBody>
          <a:bodyPr wrap="square" rtlCol="0">
            <a:spAutoFit/>
          </a:bodyPr>
          <a:lstStyle/>
          <a:p>
            <a:r>
              <a:rPr lang="en-GB" sz="3200" dirty="0" smtClean="0">
                <a:solidFill>
                  <a:prstClr val="black"/>
                </a:solidFill>
              </a:rPr>
              <a:t>Mark</a:t>
            </a:r>
            <a:endParaRPr lang="en-GB" sz="3200" dirty="0">
              <a:solidFill>
                <a:prstClr val="black"/>
              </a:solidFill>
            </a:endParaRPr>
          </a:p>
        </p:txBody>
      </p:sp>
      <p:sp>
        <p:nvSpPr>
          <p:cNvPr id="3" name="Rectangle 2"/>
          <p:cNvSpPr/>
          <p:nvPr/>
        </p:nvSpPr>
        <p:spPr>
          <a:xfrm>
            <a:off x="640904" y="1772816"/>
            <a:ext cx="7869832" cy="3046988"/>
          </a:xfrm>
          <a:prstGeom prst="rect">
            <a:avLst/>
          </a:prstGeom>
        </p:spPr>
        <p:txBody>
          <a:bodyPr wrap="square">
            <a:spAutoFit/>
          </a:bodyPr>
          <a:lstStyle/>
          <a:p>
            <a:r>
              <a:rPr lang="en-US" sz="2400" dirty="0">
                <a:solidFill>
                  <a:prstClr val="black"/>
                </a:solidFill>
              </a:rPr>
              <a:t>If the physical environment for Mark does not change, he will continue to have chronic health difficulties such as tummy upsets, which means that his school attendance will fall even further, impacting on his learning and friendships. He will be at home more often and looking to his parents for attention, with the result that his parents consider that he is making too many demands upon them. This is likely to cause Mark’s parents to become resentful.</a:t>
            </a:r>
            <a:endParaRPr lang="en-GB" sz="2400" dirty="0">
              <a:solidFill>
                <a:prstClr val="black"/>
              </a:solidFill>
            </a:endParaRP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34521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2608" y="890858"/>
            <a:ext cx="5616624" cy="584775"/>
          </a:xfrm>
          <a:prstGeom prst="rect">
            <a:avLst/>
          </a:prstGeom>
          <a:noFill/>
        </p:spPr>
        <p:txBody>
          <a:bodyPr wrap="square" rtlCol="0">
            <a:spAutoFit/>
          </a:bodyPr>
          <a:lstStyle/>
          <a:p>
            <a:r>
              <a:rPr lang="en-GB" sz="3200" dirty="0" smtClean="0">
                <a:solidFill>
                  <a:prstClr val="black"/>
                </a:solidFill>
              </a:rPr>
              <a:t>Sarah </a:t>
            </a:r>
            <a:endParaRPr lang="en-GB" sz="3200" dirty="0">
              <a:solidFill>
                <a:prstClr val="black"/>
              </a:solidFill>
            </a:endParaRPr>
          </a:p>
        </p:txBody>
      </p:sp>
      <p:sp>
        <p:nvSpPr>
          <p:cNvPr id="3" name="Rectangle 2"/>
          <p:cNvSpPr/>
          <p:nvPr/>
        </p:nvSpPr>
        <p:spPr>
          <a:xfrm>
            <a:off x="538673" y="1997839"/>
            <a:ext cx="7488832" cy="3046988"/>
          </a:xfrm>
          <a:prstGeom prst="rect">
            <a:avLst/>
          </a:prstGeom>
        </p:spPr>
        <p:txBody>
          <a:bodyPr wrap="square">
            <a:spAutoFit/>
          </a:bodyPr>
          <a:lstStyle/>
          <a:p>
            <a:r>
              <a:rPr lang="en-US" sz="2400" dirty="0">
                <a:solidFill>
                  <a:prstClr val="black"/>
                </a:solidFill>
              </a:rPr>
              <a:t>Sarah’s lack of physical stimulation may impair her development of balance and motor skills. The lack of emotional warmth in the family may cause her to become withdrawn and passive, or to crave physical contact – even from adults she does not know. Frequently having colds and tummy aches is likely to make her seek even more cuddles and attention, which her parents may perceive as her being ‘demanding’ and ‘clingy’.</a:t>
            </a:r>
            <a:endParaRPr lang="en-GB" sz="2400" dirty="0">
              <a:solidFill>
                <a:prstClr val="black"/>
              </a:solidFill>
            </a:endParaRP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1" y="4612512"/>
            <a:ext cx="2449623" cy="2245488"/>
          </a:xfrm>
          <a:prstGeom prst="rect">
            <a:avLst/>
          </a:prstGeom>
          <a:noFill/>
          <a:ln>
            <a:noFill/>
          </a:ln>
        </p:spPr>
      </p:pic>
    </p:spTree>
    <p:extLst>
      <p:ext uri="{BB962C8B-B14F-4D97-AF65-F5344CB8AC3E}">
        <p14:creationId xmlns:p14="http://schemas.microsoft.com/office/powerpoint/2010/main" val="13526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696" y="598470"/>
            <a:ext cx="5616624" cy="584775"/>
          </a:xfrm>
          <a:prstGeom prst="rect">
            <a:avLst/>
          </a:prstGeom>
          <a:noFill/>
        </p:spPr>
        <p:txBody>
          <a:bodyPr wrap="square" rtlCol="0">
            <a:spAutoFit/>
          </a:bodyPr>
          <a:lstStyle/>
          <a:p>
            <a:r>
              <a:rPr lang="en-GB" sz="3200" dirty="0" smtClean="0">
                <a:solidFill>
                  <a:prstClr val="black"/>
                </a:solidFill>
              </a:rPr>
              <a:t>Aisha</a:t>
            </a:r>
            <a:endParaRPr lang="en-GB" sz="3200" dirty="0">
              <a:solidFill>
                <a:prstClr val="black"/>
              </a:solidFill>
            </a:endParaRPr>
          </a:p>
        </p:txBody>
      </p:sp>
      <p:sp>
        <p:nvSpPr>
          <p:cNvPr id="3" name="Rectangle 2"/>
          <p:cNvSpPr/>
          <p:nvPr/>
        </p:nvSpPr>
        <p:spPr>
          <a:xfrm>
            <a:off x="539552" y="1671057"/>
            <a:ext cx="7848872" cy="4154984"/>
          </a:xfrm>
          <a:prstGeom prst="rect">
            <a:avLst/>
          </a:prstGeom>
        </p:spPr>
        <p:txBody>
          <a:bodyPr wrap="square">
            <a:spAutoFit/>
          </a:bodyPr>
          <a:lstStyle/>
          <a:p>
            <a:pPr fontAlgn="base"/>
            <a:r>
              <a:rPr lang="en-US" sz="2400" dirty="0">
                <a:solidFill>
                  <a:prstClr val="black"/>
                </a:solidFill>
              </a:rPr>
              <a:t>Nine-year-old Aisha has </a:t>
            </a:r>
            <a:r>
              <a:rPr lang="en-US" sz="2400" dirty="0" err="1">
                <a:solidFill>
                  <a:prstClr val="black"/>
                </a:solidFill>
              </a:rPr>
              <a:t>spina</a:t>
            </a:r>
            <a:r>
              <a:rPr lang="en-US" sz="2400" dirty="0">
                <a:solidFill>
                  <a:prstClr val="black"/>
                </a:solidFill>
              </a:rPr>
              <a:t> bifida. </a:t>
            </a:r>
            <a:r>
              <a:rPr lang="en-US" sz="2400" dirty="0" err="1">
                <a:solidFill>
                  <a:prstClr val="black"/>
                </a:solidFill>
              </a:rPr>
              <a:t>Spina</a:t>
            </a:r>
            <a:r>
              <a:rPr lang="en-US" sz="2400" dirty="0">
                <a:solidFill>
                  <a:prstClr val="black"/>
                </a:solidFill>
              </a:rPr>
              <a:t> bifida is a fault in the development of the spine. For Aisha, this means that she is partially </a:t>
            </a:r>
            <a:r>
              <a:rPr lang="en-US" sz="2400" dirty="0" err="1">
                <a:solidFill>
                  <a:prstClr val="black"/>
                </a:solidFill>
              </a:rPr>
              <a:t>paralysed</a:t>
            </a:r>
            <a:r>
              <a:rPr lang="en-US" sz="2400" dirty="0">
                <a:solidFill>
                  <a:prstClr val="black"/>
                </a:solidFill>
              </a:rPr>
              <a:t>, leading to weakness in her leg muscles. She has crutches and ankle supports to help her mobility.​</a:t>
            </a:r>
          </a:p>
          <a:p>
            <a:pPr fontAlgn="base"/>
            <a:r>
              <a:rPr lang="en-US" sz="2400" dirty="0">
                <a:solidFill>
                  <a:prstClr val="black"/>
                </a:solidFill>
              </a:rPr>
              <a:t>Aisha’s grandmother, who looks after her, does not believe Aisha needs special treatment. She thinks too much of a fuss is made about it all. She doesn’t take Aisha for her regular hospital appointments or physiotherapy sessions, and does not implement the plan of physical exercise recommended​</a:t>
            </a:r>
          </a:p>
          <a:p>
            <a:pPr fontAlgn="base"/>
            <a:r>
              <a:rPr lang="en-US" sz="2400" dirty="0">
                <a:solidFill>
                  <a:prstClr val="black"/>
                </a:solidFill>
              </a:rPr>
              <a:t>She also does not believe it is necessary to use the special equipment provided, and has put it all in the shed. </a:t>
            </a:r>
            <a:r>
              <a:rPr lang="en-US" dirty="0">
                <a:solidFill>
                  <a:prstClr val="black"/>
                </a:solidFill>
              </a:rPr>
              <a:t>​</a:t>
            </a: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439308"/>
            <a:ext cx="1547664" cy="1418692"/>
          </a:xfrm>
          <a:prstGeom prst="rect">
            <a:avLst/>
          </a:prstGeom>
          <a:noFill/>
          <a:ln>
            <a:noFill/>
          </a:ln>
        </p:spPr>
      </p:pic>
    </p:spTree>
    <p:extLst>
      <p:ext uri="{BB962C8B-B14F-4D97-AF65-F5344CB8AC3E}">
        <p14:creationId xmlns:p14="http://schemas.microsoft.com/office/powerpoint/2010/main" val="33602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09184"/>
            <a:ext cx="4572000" cy="584775"/>
          </a:xfrm>
          <a:prstGeom prst="rect">
            <a:avLst/>
          </a:prstGeom>
        </p:spPr>
        <p:txBody>
          <a:bodyPr>
            <a:spAutoFit/>
          </a:bodyPr>
          <a:lstStyle/>
          <a:p>
            <a:pPr fontAlgn="base"/>
            <a:r>
              <a:rPr lang="en-US" sz="3200" dirty="0" smtClean="0">
                <a:solidFill>
                  <a:prstClr val="black"/>
                </a:solidFill>
              </a:rPr>
              <a:t>Aisha</a:t>
            </a:r>
            <a:endParaRPr lang="en-US" sz="3200" dirty="0">
              <a:solidFill>
                <a:prstClr val="black"/>
              </a:solidFill>
            </a:endParaRPr>
          </a:p>
        </p:txBody>
      </p:sp>
      <p:sp>
        <p:nvSpPr>
          <p:cNvPr id="3" name="Rectangle 2"/>
          <p:cNvSpPr/>
          <p:nvPr/>
        </p:nvSpPr>
        <p:spPr>
          <a:xfrm>
            <a:off x="418930" y="1844824"/>
            <a:ext cx="8208912" cy="2677656"/>
          </a:xfrm>
          <a:prstGeom prst="rect">
            <a:avLst/>
          </a:prstGeom>
        </p:spPr>
        <p:txBody>
          <a:bodyPr wrap="square">
            <a:spAutoFit/>
          </a:bodyPr>
          <a:lstStyle/>
          <a:p>
            <a:r>
              <a:rPr lang="en-US" sz="2400" dirty="0">
                <a:solidFill>
                  <a:prstClr val="black"/>
                </a:solidFill>
              </a:rPr>
              <a:t>The issue of medical neglect may be uppermost in people’s minds in this case, but the care Aisha is receiving is also likely to have an impact on her emotional wellbeing. She may feel depressed and start to believe she doesn’t deserve care. She may believe she is a burden on her grandmother. Her inability to access school and leisure activities will affect her educational achievement. It will also isolate her and affect her emotionally.</a:t>
            </a:r>
            <a:endParaRPr lang="en-GB" sz="2400" dirty="0">
              <a:solidFill>
                <a:prstClr val="black"/>
              </a:solidFill>
            </a:endParaRP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4713226"/>
            <a:ext cx="2339752" cy="2144773"/>
          </a:xfrm>
          <a:prstGeom prst="rect">
            <a:avLst/>
          </a:prstGeom>
          <a:noFill/>
          <a:ln>
            <a:noFill/>
          </a:ln>
        </p:spPr>
      </p:pic>
    </p:spTree>
    <p:extLst>
      <p:ext uri="{BB962C8B-B14F-4D97-AF65-F5344CB8AC3E}">
        <p14:creationId xmlns:p14="http://schemas.microsoft.com/office/powerpoint/2010/main" val="28236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normAutofit fontScale="77500" lnSpcReduction="20000"/>
          </a:bodyPr>
          <a:lstStyle/>
          <a:p>
            <a:r>
              <a:rPr lang="en-GB" dirty="0"/>
              <a:t>For other children, their needs are intentionally not met. This might mean that children are scapegoated, or held responsible for their lack of care. </a:t>
            </a:r>
            <a:endParaRPr lang="en-GB" dirty="0" smtClean="0"/>
          </a:p>
          <a:p>
            <a:r>
              <a:rPr lang="en-GB" dirty="0" smtClean="0"/>
              <a:t>For </a:t>
            </a:r>
            <a:r>
              <a:rPr lang="en-GB" dirty="0"/>
              <a:t>example Mark and Sarah’s parents said that they did not take their children to the doctors because they did not deserve it, because they made too many demands on them. </a:t>
            </a:r>
            <a:endParaRPr lang="en-GB" dirty="0" smtClean="0"/>
          </a:p>
          <a:p>
            <a:r>
              <a:rPr lang="en-GB" dirty="0" smtClean="0"/>
              <a:t>For </a:t>
            </a:r>
            <a:r>
              <a:rPr lang="en-GB" dirty="0"/>
              <a:t>other parents, they themselves have such high levels of need that they find it extremely difficult to put the needs of their child first.</a:t>
            </a:r>
          </a:p>
          <a:p>
            <a:r>
              <a:rPr lang="en-GB" dirty="0"/>
              <a:t>The </a:t>
            </a:r>
            <a:r>
              <a:rPr lang="en-GB" b="1" dirty="0"/>
              <a:t>most important</a:t>
            </a:r>
            <a:r>
              <a:rPr lang="en-GB" dirty="0"/>
              <a:t> issue is whether a child’s needs are being met – not whether neglect is intentional. However, a good understanding of the reasons underlying neglect supports meaning for the child effective intervention.</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35352"/>
            <a:ext cx="1115616" cy="1022648"/>
          </a:xfrm>
          <a:prstGeom prst="rect">
            <a:avLst/>
          </a:prstGeom>
          <a:noFill/>
          <a:ln>
            <a:noFill/>
          </a:ln>
        </p:spPr>
      </p:pic>
    </p:spTree>
    <p:extLst>
      <p:ext uri="{BB962C8B-B14F-4D97-AF65-F5344CB8AC3E}">
        <p14:creationId xmlns:p14="http://schemas.microsoft.com/office/powerpoint/2010/main" val="104757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dirty="0" smtClean="0"/>
              <a:t>Forms of </a:t>
            </a:r>
            <a:r>
              <a:rPr lang="en-GB" sz="6000" dirty="0"/>
              <a:t>Neglect</a:t>
            </a:r>
            <a:r>
              <a:rPr lang="en-GB" dirty="0"/>
              <a:t/>
            </a:r>
            <a:br>
              <a:rPr lang="en-GB" dirty="0"/>
            </a:br>
            <a:endParaRPr lang="en-GB" dirty="0"/>
          </a:p>
        </p:txBody>
      </p:sp>
      <p:sp>
        <p:nvSpPr>
          <p:cNvPr id="3" name="Content Placeholder 2"/>
          <p:cNvSpPr>
            <a:spLocks noGrp="1"/>
          </p:cNvSpPr>
          <p:nvPr>
            <p:ph idx="1"/>
          </p:nvPr>
        </p:nvSpPr>
        <p:spPr>
          <a:xfrm>
            <a:off x="457200" y="1052736"/>
            <a:ext cx="8229600" cy="5073427"/>
          </a:xfrm>
        </p:spPr>
        <p:txBody>
          <a:bodyPr>
            <a:normAutofit fontScale="32500" lnSpcReduction="20000"/>
          </a:bodyPr>
          <a:lstStyle/>
          <a:p>
            <a:r>
              <a:rPr lang="en-GB" sz="7400" b="1" dirty="0" smtClean="0"/>
              <a:t>Supervisory:</a:t>
            </a:r>
            <a:r>
              <a:rPr lang="en-GB" sz="7400" dirty="0" smtClean="0"/>
              <a:t> </a:t>
            </a:r>
            <a:r>
              <a:rPr lang="en-GB" sz="7400" dirty="0"/>
              <a:t> </a:t>
            </a:r>
            <a:r>
              <a:rPr lang="en-GB" sz="7400" dirty="0" smtClean="0"/>
              <a:t>Children- </a:t>
            </a:r>
            <a:r>
              <a:rPr lang="en-GB" sz="7400" dirty="0"/>
              <a:t>not protected from danger and harm. </a:t>
            </a:r>
            <a:endParaRPr lang="en-GB" sz="7400" dirty="0" smtClean="0"/>
          </a:p>
          <a:p>
            <a:pPr marL="0" indent="0">
              <a:buNone/>
            </a:pPr>
            <a:r>
              <a:rPr lang="en-GB" sz="7400" dirty="0" smtClean="0"/>
              <a:t>Younger children-Greater </a:t>
            </a:r>
            <a:r>
              <a:rPr lang="en-GB" sz="7400" dirty="0"/>
              <a:t>risk of </a:t>
            </a:r>
            <a:r>
              <a:rPr lang="en-GB" sz="7400" dirty="0" smtClean="0"/>
              <a:t>accidents</a:t>
            </a:r>
            <a:r>
              <a:rPr lang="en-GB" sz="7400" dirty="0"/>
              <a:t>.</a:t>
            </a:r>
            <a:r>
              <a:rPr lang="en-GB" sz="7400" dirty="0" smtClean="0"/>
              <a:t> </a:t>
            </a:r>
          </a:p>
          <a:p>
            <a:pPr marL="0" indent="0">
              <a:buNone/>
            </a:pPr>
            <a:r>
              <a:rPr lang="en-GB" sz="7400" dirty="0" smtClean="0"/>
              <a:t>Older - </a:t>
            </a:r>
            <a:r>
              <a:rPr lang="en-GB" sz="7400" dirty="0"/>
              <a:t>failure to protect from risky behaviours such as substance misuse</a:t>
            </a:r>
            <a:r>
              <a:rPr lang="en-GB" sz="7400" dirty="0" smtClean="0"/>
              <a:t>.</a:t>
            </a:r>
          </a:p>
          <a:p>
            <a:r>
              <a:rPr lang="en-GB" sz="7400" b="1" dirty="0" smtClean="0"/>
              <a:t>Medical Neglect</a:t>
            </a:r>
            <a:r>
              <a:rPr lang="en-GB" sz="7400" dirty="0" smtClean="0"/>
              <a:t>: May include failing to seek treatment for emergency or acute illness.</a:t>
            </a:r>
          </a:p>
          <a:p>
            <a:pPr marL="0" indent="0">
              <a:buNone/>
            </a:pPr>
            <a:r>
              <a:rPr lang="en-GB" sz="7400" dirty="0" smtClean="0"/>
              <a:t>Failure to provide care and treatment for chronic illnesses or disabilities.</a:t>
            </a:r>
          </a:p>
          <a:p>
            <a:r>
              <a:rPr lang="en-GB" sz="7400" b="1" dirty="0" smtClean="0"/>
              <a:t>Educational Neglect</a:t>
            </a:r>
            <a:r>
              <a:rPr lang="en-GB" sz="7400" dirty="0" smtClean="0"/>
              <a:t>: </a:t>
            </a:r>
          </a:p>
          <a:p>
            <a:pPr marL="0" indent="0">
              <a:buNone/>
            </a:pPr>
            <a:r>
              <a:rPr lang="en-GB" sz="7400" dirty="0" smtClean="0"/>
              <a:t>When parents and caregivers do not adequately meet children and young people’s need for stimulation, or support them in education.</a:t>
            </a:r>
            <a:br>
              <a:rPr lang="en-GB" sz="7400" dirty="0" smtClean="0"/>
            </a:br>
            <a:endParaRPr lang="en-GB" sz="7400" dirty="0" smtClean="0"/>
          </a:p>
          <a:p>
            <a:endParaRPr lang="en-GB" sz="3300" dirty="0" smtClean="0"/>
          </a:p>
          <a:p>
            <a:pPr marL="0" indent="0">
              <a:buNone/>
            </a:pPr>
            <a:r>
              <a:rPr lang="en-GB" dirty="0" smtClean="0"/>
              <a:t/>
            </a:r>
            <a:br>
              <a:rPr lang="en-GB" dirty="0" smtClean="0"/>
            </a:br>
            <a:endParaRPr lang="en-GB" dirty="0" smtClean="0"/>
          </a:p>
          <a:p>
            <a:endParaRPr lang="en-GB"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517232"/>
            <a:ext cx="1763688" cy="1340767"/>
          </a:xfrm>
          <a:prstGeom prst="rect">
            <a:avLst/>
          </a:prstGeom>
          <a:noFill/>
          <a:ln>
            <a:noFill/>
          </a:ln>
        </p:spPr>
      </p:pic>
    </p:spTree>
    <p:extLst>
      <p:ext uri="{BB962C8B-B14F-4D97-AF65-F5344CB8AC3E}">
        <p14:creationId xmlns:p14="http://schemas.microsoft.com/office/powerpoint/2010/main" val="21523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Ground Rules</a:t>
            </a:r>
            <a:endParaRPr lang="en-GB" dirty="0"/>
          </a:p>
        </p:txBody>
      </p:sp>
      <p:sp>
        <p:nvSpPr>
          <p:cNvPr id="3" name="Content Placeholder 2"/>
          <p:cNvSpPr>
            <a:spLocks noGrp="1"/>
          </p:cNvSpPr>
          <p:nvPr>
            <p:ph idx="1"/>
          </p:nvPr>
        </p:nvSpPr>
        <p:spPr/>
        <p:txBody>
          <a:bodyPr>
            <a:normAutofit/>
          </a:bodyPr>
          <a:lstStyle/>
          <a:p>
            <a:r>
              <a:rPr lang="en-GB" sz="2400" dirty="0" smtClean="0"/>
              <a:t>Please switch all mobile phones off there will be regular breaks throughout the day.</a:t>
            </a:r>
          </a:p>
          <a:p>
            <a:r>
              <a:rPr lang="en-GB" sz="2400" dirty="0" smtClean="0"/>
              <a:t>Be prepared to contribute to the discussion.</a:t>
            </a:r>
          </a:p>
          <a:p>
            <a:r>
              <a:rPr lang="en-GB" sz="2400" dirty="0" smtClean="0"/>
              <a:t>There are no wrong questions.</a:t>
            </a:r>
          </a:p>
          <a:p>
            <a:r>
              <a:rPr lang="en-GB" sz="2400" dirty="0" smtClean="0"/>
              <a:t>Some of the information discussed may be upsetting.</a:t>
            </a:r>
          </a:p>
          <a:p>
            <a:r>
              <a:rPr lang="en-GB" sz="2400" dirty="0" smtClean="0"/>
              <a:t>Only one person talking at once as it becomes difficult to hear/follow discussion.</a:t>
            </a:r>
          </a:p>
          <a:p>
            <a:r>
              <a:rPr lang="en-GB" sz="2400" dirty="0" smtClean="0"/>
              <a:t>General housekeeping.</a:t>
            </a:r>
          </a:p>
          <a:p>
            <a:r>
              <a:rPr lang="en-GB" sz="2400" dirty="0" smtClean="0"/>
              <a:t>Pre course evaluations.</a:t>
            </a:r>
            <a:endParaRPr lang="en-GB" sz="2400"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383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sz="6000" dirty="0" smtClean="0"/>
              <a:t>Forms of Neglect</a:t>
            </a:r>
            <a:r>
              <a:rPr lang="en-GB" dirty="0" smtClean="0"/>
              <a:t/>
            </a:r>
            <a:br>
              <a:rPr lang="en-GB" dirty="0" smtClean="0"/>
            </a:br>
            <a:endParaRPr lang="en-GB" dirty="0"/>
          </a:p>
        </p:txBody>
      </p:sp>
      <p:sp>
        <p:nvSpPr>
          <p:cNvPr id="3" name="Content Placeholder 2"/>
          <p:cNvSpPr>
            <a:spLocks noGrp="1"/>
          </p:cNvSpPr>
          <p:nvPr>
            <p:ph idx="1"/>
          </p:nvPr>
        </p:nvSpPr>
        <p:spPr>
          <a:xfrm>
            <a:off x="457200" y="836712"/>
            <a:ext cx="8229600" cy="5289451"/>
          </a:xfrm>
        </p:spPr>
        <p:txBody>
          <a:bodyPr>
            <a:normAutofit/>
          </a:bodyPr>
          <a:lstStyle/>
          <a:p>
            <a:r>
              <a:rPr lang="en-GB" sz="2800" dirty="0" smtClean="0"/>
              <a:t>Physical Neglect: </a:t>
            </a:r>
            <a:r>
              <a:rPr lang="en-GB" sz="2800" dirty="0"/>
              <a:t>F</a:t>
            </a:r>
            <a:r>
              <a:rPr lang="en-GB" sz="2800" dirty="0" smtClean="0"/>
              <a:t>ailure </a:t>
            </a:r>
            <a:r>
              <a:rPr lang="en-GB" sz="2800" dirty="0"/>
              <a:t>to provide </a:t>
            </a:r>
            <a:r>
              <a:rPr lang="en-GB" sz="2800" dirty="0" smtClean="0"/>
              <a:t>for </a:t>
            </a:r>
            <a:r>
              <a:rPr lang="en-GB" sz="2800" dirty="0"/>
              <a:t>basic needs, including not providing adequate nutrition, clothing or shelter</a:t>
            </a:r>
            <a:r>
              <a:rPr lang="en-GB" sz="2800" dirty="0" smtClean="0"/>
              <a:t>.</a:t>
            </a:r>
          </a:p>
          <a:p>
            <a:r>
              <a:rPr lang="en-GB" sz="2800" dirty="0" smtClean="0"/>
              <a:t>Emotional Neglect: Failure to meet and respond to children’s emotional needs and develop appropriate attachment relationships. Can include failure to promote a positive sense of self in the child or young person.</a:t>
            </a:r>
            <a:br>
              <a:rPr lang="en-GB" sz="2800" dirty="0" smtClean="0"/>
            </a:br>
            <a:endParaRPr lang="en-GB" sz="2800" dirty="0" smtClean="0"/>
          </a:p>
          <a:p>
            <a:endParaRPr lang="en-GB" sz="2800" dirty="0"/>
          </a:p>
          <a:p>
            <a:endParaRPr lang="en-GB" sz="5400"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40010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Forms of Neglect</a:t>
            </a:r>
            <a:r>
              <a:rPr lang="en-GB" dirty="0"/>
              <a:t/>
            </a:r>
            <a:br>
              <a:rPr lang="en-GB" dirty="0"/>
            </a:br>
            <a:endParaRPr lang="en-GB" dirty="0"/>
          </a:p>
        </p:txBody>
      </p:sp>
      <p:sp>
        <p:nvSpPr>
          <p:cNvPr id="3" name="Content Placeholder 2"/>
          <p:cNvSpPr>
            <a:spLocks noGrp="1"/>
          </p:cNvSpPr>
          <p:nvPr>
            <p:ph idx="1"/>
          </p:nvPr>
        </p:nvSpPr>
        <p:spPr>
          <a:xfrm>
            <a:off x="457200" y="908720"/>
            <a:ext cx="8229600" cy="5217443"/>
          </a:xfrm>
        </p:spPr>
        <p:txBody>
          <a:bodyPr/>
          <a:lstStyle/>
          <a:p>
            <a:r>
              <a:rPr lang="en-GB" dirty="0" smtClean="0"/>
              <a:t>Socialisation Neglect: A </a:t>
            </a:r>
            <a:r>
              <a:rPr lang="en-GB" dirty="0"/>
              <a:t>failure to take account of the need of the child or young person to engage positively with peers and significant others</a:t>
            </a:r>
          </a:p>
          <a:p>
            <a:r>
              <a:rPr lang="en-GB" dirty="0"/>
              <a:t>Children may experience neglect in all aspects of their care (global neglect), or only some aspects. Neglect often co-exists with other types of abuse. </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018" y="5085184"/>
            <a:ext cx="1933981" cy="1772816"/>
          </a:xfrm>
          <a:prstGeom prst="rect">
            <a:avLst/>
          </a:prstGeom>
          <a:noFill/>
          <a:ln>
            <a:noFill/>
          </a:ln>
        </p:spPr>
      </p:pic>
    </p:spTree>
    <p:extLst>
      <p:ext uri="{BB962C8B-B14F-4D97-AF65-F5344CB8AC3E}">
        <p14:creationId xmlns:p14="http://schemas.microsoft.com/office/powerpoint/2010/main" val="235790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848872" cy="792088"/>
          </a:xfrm>
        </p:spPr>
        <p:txBody>
          <a:bodyPr>
            <a:normAutofit/>
          </a:bodyPr>
          <a:lstStyle/>
          <a:p>
            <a:r>
              <a:rPr lang="en-GB" sz="3600" dirty="0" smtClean="0"/>
              <a:t>A  Framework</a:t>
            </a:r>
            <a:endParaRPr lang="en-GB" dirty="0"/>
          </a:p>
        </p:txBody>
      </p:sp>
      <p:sp>
        <p:nvSpPr>
          <p:cNvPr id="3" name="Content Placeholder 2"/>
          <p:cNvSpPr>
            <a:spLocks noGrp="1"/>
          </p:cNvSpPr>
          <p:nvPr>
            <p:ph idx="1"/>
          </p:nvPr>
        </p:nvSpPr>
        <p:spPr>
          <a:xfrm>
            <a:off x="457200" y="1196752"/>
            <a:ext cx="8229600" cy="4929411"/>
          </a:xfrm>
        </p:spPr>
        <p:txBody>
          <a:bodyPr>
            <a:normAutofit fontScale="92500"/>
          </a:bodyPr>
          <a:lstStyle/>
          <a:p>
            <a:pPr lvl="0" fontAlgn="base"/>
            <a:r>
              <a:rPr lang="en-GB" dirty="0"/>
              <a:t>The </a:t>
            </a:r>
            <a:r>
              <a:rPr lang="en-GB" b="1" dirty="0"/>
              <a:t>form the neglect takes</a:t>
            </a:r>
            <a:r>
              <a:rPr lang="en-GB" dirty="0"/>
              <a:t>, and the aspects of the child or young person’s life that are affected.</a:t>
            </a:r>
          </a:p>
          <a:p>
            <a:pPr lvl="0" fontAlgn="base"/>
            <a:r>
              <a:rPr lang="en-GB" dirty="0"/>
              <a:t>Its </a:t>
            </a:r>
            <a:r>
              <a:rPr lang="en-GB" b="1" dirty="0"/>
              <a:t>persistence and pervasiveness</a:t>
            </a:r>
            <a:r>
              <a:rPr lang="en-GB" dirty="0"/>
              <a:t>.</a:t>
            </a:r>
          </a:p>
          <a:p>
            <a:pPr lvl="0" fontAlgn="base"/>
            <a:r>
              <a:rPr lang="en-GB" dirty="0"/>
              <a:t>The </a:t>
            </a:r>
            <a:r>
              <a:rPr lang="en-GB" b="1" dirty="0"/>
              <a:t>impact</a:t>
            </a:r>
            <a:r>
              <a:rPr lang="en-GB" dirty="0"/>
              <a:t> from the point of view of the child.</a:t>
            </a:r>
          </a:p>
          <a:p>
            <a:pPr lvl="0" fontAlgn="base"/>
            <a:r>
              <a:rPr lang="en-GB" dirty="0"/>
              <a:t>What has </a:t>
            </a:r>
            <a:r>
              <a:rPr lang="en-GB" b="1" dirty="0"/>
              <a:t>caused</a:t>
            </a:r>
            <a:r>
              <a:rPr lang="en-GB" dirty="0"/>
              <a:t> the caregiver to neglect the child.</a:t>
            </a:r>
          </a:p>
          <a:p>
            <a:pPr lvl="0" fontAlgn="base"/>
            <a:r>
              <a:rPr lang="en-GB" dirty="0"/>
              <a:t>Whether neglect is </a:t>
            </a:r>
            <a:r>
              <a:rPr lang="en-GB" b="1" dirty="0"/>
              <a:t>intentional or unintentional</a:t>
            </a:r>
            <a:r>
              <a:rPr lang="en-GB" dirty="0"/>
              <a:t>, and if the caregiver has commitment and capacity to change.</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307292"/>
            <a:ext cx="1691680" cy="1550707"/>
          </a:xfrm>
          <a:prstGeom prst="rect">
            <a:avLst/>
          </a:prstGeom>
          <a:noFill/>
          <a:ln>
            <a:noFill/>
          </a:ln>
        </p:spPr>
      </p:pic>
    </p:spTree>
    <p:extLst>
      <p:ext uri="{BB962C8B-B14F-4D97-AF65-F5344CB8AC3E}">
        <p14:creationId xmlns:p14="http://schemas.microsoft.com/office/powerpoint/2010/main" val="20535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Assessing ability and commitment to change</a:t>
            </a:r>
            <a:r>
              <a:rPr lang="en-GB" dirty="0"/>
              <a:t/>
            </a:r>
            <a:br>
              <a:rPr lang="en-GB" dirty="0"/>
            </a:br>
            <a:endParaRPr lang="en-GB" dirty="0"/>
          </a:p>
        </p:txBody>
      </p:sp>
      <p:sp>
        <p:nvSpPr>
          <p:cNvPr id="3" name="Content Placeholder 2"/>
          <p:cNvSpPr>
            <a:spLocks noGrp="1"/>
          </p:cNvSpPr>
          <p:nvPr>
            <p:ph idx="1"/>
          </p:nvPr>
        </p:nvSpPr>
        <p:spPr/>
        <p:txBody>
          <a:bodyPr>
            <a:normAutofit fontScale="55000" lnSpcReduction="20000"/>
          </a:bodyPr>
          <a:lstStyle/>
          <a:p>
            <a:r>
              <a:rPr lang="en-GB" dirty="0" err="1"/>
              <a:t>Horwath</a:t>
            </a:r>
            <a:r>
              <a:rPr lang="en-GB" dirty="0"/>
              <a:t> (2007, 2013) has developed a model to help </a:t>
            </a:r>
            <a:r>
              <a:rPr lang="en-GB" b="1" dirty="0"/>
              <a:t>evaluate the commitment and effort</a:t>
            </a:r>
            <a:r>
              <a:rPr lang="en-GB" dirty="0"/>
              <a:t> shown by parents in response to professional interventions.</a:t>
            </a:r>
          </a:p>
          <a:p>
            <a:r>
              <a:rPr lang="en-GB" b="1" dirty="0"/>
              <a:t>High effort and high commitment</a:t>
            </a:r>
            <a:r>
              <a:rPr lang="en-GB" dirty="0"/>
              <a:t>: Leads to a genuine commitment to change for children. For example: “I understand the importance of Jenny having her immunisations and I took her to the clinic last week.”</a:t>
            </a:r>
          </a:p>
          <a:p>
            <a:r>
              <a:rPr lang="en-GB" b="1" dirty="0"/>
              <a:t>High effort and low commitment</a:t>
            </a:r>
            <a:r>
              <a:rPr lang="en-GB" dirty="0"/>
              <a:t>: Leads to compliance and seeking professional approval, without actual change for children. For example: “I am going to take for her immunisations because it says I must do it in the child protection plan.” </a:t>
            </a:r>
          </a:p>
          <a:p>
            <a:r>
              <a:rPr lang="en-GB" b="1" dirty="0"/>
              <a:t>Low effort and high commitment</a:t>
            </a:r>
            <a:r>
              <a:rPr lang="en-GB" dirty="0"/>
              <a:t>: Leads to tokenistic efforts to create change for children. For example: “I am happy for Jenny to have her immunisations as long as the children’s centre organises a taxi</a:t>
            </a:r>
            <a:r>
              <a:rPr lang="en-GB" dirty="0" smtClean="0"/>
              <a:t>.”</a:t>
            </a:r>
          </a:p>
          <a:p>
            <a:r>
              <a:rPr lang="en-GB" b="1" dirty="0"/>
              <a:t>Low effort and low commitment</a:t>
            </a:r>
            <a:r>
              <a:rPr lang="en-GB" dirty="0"/>
              <a:t>: Leads to avoidance and means little change for children. For example: “I don’t care what people say, Jenny does not need to have any immunisations and there is no point taking </a:t>
            </a:r>
            <a:r>
              <a:rPr lang="en-GB" dirty="0" smtClean="0"/>
              <a:t>her”. It </a:t>
            </a:r>
            <a:r>
              <a:rPr lang="en-GB" dirty="0"/>
              <a:t>is important that professionals pay close attention to the capacity of parents and caregivers to change as part of a response to childhood neglect.</a:t>
            </a:r>
          </a:p>
          <a:p>
            <a:endParaRPr lang="en-GB"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373300"/>
            <a:ext cx="1619672" cy="1484699"/>
          </a:xfrm>
          <a:prstGeom prst="rect">
            <a:avLst/>
          </a:prstGeom>
          <a:noFill/>
          <a:ln>
            <a:noFill/>
          </a:ln>
        </p:spPr>
      </p:pic>
    </p:spTree>
    <p:extLst>
      <p:ext uri="{BB962C8B-B14F-4D97-AF65-F5344CB8AC3E}">
        <p14:creationId xmlns:p14="http://schemas.microsoft.com/office/powerpoint/2010/main" val="7712821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I</a:t>
            </a:r>
            <a:endParaRPr lang="en-GB" dirty="0"/>
          </a:p>
        </p:txBody>
      </p:sp>
      <p:sp>
        <p:nvSpPr>
          <p:cNvPr id="3" name="Content Placeholder 2"/>
          <p:cNvSpPr>
            <a:spLocks noGrp="1"/>
          </p:cNvSpPr>
          <p:nvPr>
            <p:ph idx="1"/>
          </p:nvPr>
        </p:nvSpPr>
        <p:spPr/>
        <p:txBody>
          <a:bodyPr/>
          <a:lstStyle/>
          <a:p>
            <a:r>
              <a:rPr lang="en-GB" dirty="0" smtClean="0"/>
              <a:t>Would applying the framework have made a difference to the professional view of Child I and her family?</a:t>
            </a:r>
          </a:p>
          <a:p>
            <a:r>
              <a:rPr lang="en-GB" dirty="0" smtClean="0"/>
              <a:t>Even if the tragedy had not occurred without intervention what would have been the likely outcomes for the children.</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307292"/>
            <a:ext cx="1691680" cy="1550707"/>
          </a:xfrm>
          <a:prstGeom prst="rect">
            <a:avLst/>
          </a:prstGeom>
          <a:noFill/>
          <a:ln>
            <a:noFill/>
          </a:ln>
        </p:spPr>
      </p:pic>
    </p:spTree>
    <p:extLst>
      <p:ext uri="{BB962C8B-B14F-4D97-AF65-F5344CB8AC3E}">
        <p14:creationId xmlns:p14="http://schemas.microsoft.com/office/powerpoint/2010/main" val="32795304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2800" b="1" dirty="0" smtClean="0"/>
              <a:t> </a:t>
            </a:r>
            <a:r>
              <a:rPr lang="en-US" sz="3200" b="1" dirty="0" smtClean="0"/>
              <a:t>Parliamentary Education Committee: </a:t>
            </a:r>
            <a:r>
              <a:rPr lang="en-GB" sz="3200" b="1" dirty="0" smtClean="0"/>
              <a:t>Neglecting Neglect </a:t>
            </a:r>
            <a:r>
              <a:rPr lang="en-GB" sz="3200" dirty="0"/>
              <a:t/>
            </a:r>
            <a:br>
              <a:rPr lang="en-GB" sz="3200" dirty="0"/>
            </a:br>
            <a:endParaRPr lang="en-GB" sz="3200" dirty="0"/>
          </a:p>
        </p:txBody>
      </p:sp>
      <p:sp>
        <p:nvSpPr>
          <p:cNvPr id="3" name="Content Placeholder 2"/>
          <p:cNvSpPr>
            <a:spLocks noGrp="1"/>
          </p:cNvSpPr>
          <p:nvPr>
            <p:ph idx="1"/>
          </p:nvPr>
        </p:nvSpPr>
        <p:spPr>
          <a:xfrm>
            <a:off x="457200" y="1052736"/>
            <a:ext cx="8229600" cy="5073427"/>
          </a:xfrm>
        </p:spPr>
        <p:txBody>
          <a:bodyPr>
            <a:normAutofit lnSpcReduction="10000"/>
          </a:bodyPr>
          <a:lstStyle/>
          <a:p>
            <a:r>
              <a:rPr lang="en-GB" dirty="0"/>
              <a:t>Dr </a:t>
            </a:r>
            <a:r>
              <a:rPr lang="en-GB" dirty="0" smtClean="0"/>
              <a:t>Brandon argues </a:t>
            </a:r>
            <a:r>
              <a:rPr lang="en-GB" dirty="0"/>
              <a:t>"because often the families where there is neglect are very complicated, difficult and confusing for practitioners, they can overwhelm individuals working with families, so they fail to see what is in front of them”</a:t>
            </a:r>
          </a:p>
          <a:p>
            <a:r>
              <a:rPr lang="en-GB" dirty="0" smtClean="0"/>
              <a:t>NSPCC called </a:t>
            </a:r>
            <a:r>
              <a:rPr lang="en-GB" dirty="0"/>
              <a:t>for an overhaul of guidance to social workers, arguing that, at present, they are encouraged to adopt an approach of "waiting for neglect to persist" before intervening.</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243805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a:t>Neglecting Neglect?</a:t>
            </a:r>
          </a:p>
        </p:txBody>
      </p:sp>
      <p:sp>
        <p:nvSpPr>
          <p:cNvPr id="3" name="Content Placeholder 2"/>
          <p:cNvSpPr>
            <a:spLocks noGrp="1"/>
          </p:cNvSpPr>
          <p:nvPr>
            <p:ph idx="1"/>
          </p:nvPr>
        </p:nvSpPr>
        <p:spPr>
          <a:xfrm>
            <a:off x="457200" y="1052736"/>
            <a:ext cx="8229600" cy="5073427"/>
          </a:xfrm>
        </p:spPr>
        <p:txBody>
          <a:bodyPr>
            <a:normAutofit fontScale="77500" lnSpcReduction="20000"/>
          </a:bodyPr>
          <a:lstStyle/>
          <a:p>
            <a:r>
              <a:rPr lang="en-US" dirty="0"/>
              <a:t>E</a:t>
            </a:r>
            <a:r>
              <a:rPr lang="en-US" dirty="0" smtClean="0"/>
              <a:t>vidence </a:t>
            </a:r>
            <a:r>
              <a:rPr lang="en-US" dirty="0"/>
              <a:t>suggests </a:t>
            </a:r>
            <a:r>
              <a:rPr lang="en-US" dirty="0" smtClean="0"/>
              <a:t>children </a:t>
            </a:r>
            <a:r>
              <a:rPr lang="en-US" dirty="0"/>
              <a:t>are left in neglectful situations too long after they have come to the attention of professionals. </a:t>
            </a:r>
            <a:endParaRPr lang="en-US" dirty="0" smtClean="0"/>
          </a:p>
          <a:p>
            <a:r>
              <a:rPr lang="en-US" dirty="0" smtClean="0"/>
              <a:t>Magistrates</a:t>
            </a:r>
            <a:r>
              <a:rPr lang="en-US" dirty="0"/>
              <a:t>' Association </a:t>
            </a:r>
            <a:r>
              <a:rPr lang="en-US" dirty="0" smtClean="0"/>
              <a:t>"</a:t>
            </a:r>
            <a:r>
              <a:rPr lang="en-US" dirty="0"/>
              <a:t>magistrates are faced on many occasions with cases of neglect where there has been an extensive chronology of a referral being made, some work being done then the case being closed and for this pattern to repeat itself several times over a period of years and eventually for care proceedings to be sought</a:t>
            </a:r>
            <a:r>
              <a:rPr lang="en-US" dirty="0" smtClean="0"/>
              <a:t>".</a:t>
            </a:r>
          </a:p>
          <a:p>
            <a:r>
              <a:rPr lang="en-US" dirty="0" smtClean="0"/>
              <a:t>Family </a:t>
            </a:r>
            <a:r>
              <a:rPr lang="en-US" dirty="0"/>
              <a:t>Justice Review </a:t>
            </a:r>
            <a:r>
              <a:rPr lang="en-US" dirty="0" smtClean="0"/>
              <a:t>concluded  </a:t>
            </a:r>
            <a:r>
              <a:rPr lang="en-US" dirty="0"/>
              <a:t>"evidence suggests that local authorities can wait too long before they start proceedings and are not always sufficiently focused on children's timescales, underestimating the impact of long term neglect and emotional </a:t>
            </a:r>
            <a:r>
              <a:rPr lang="en-US" dirty="0" smtClean="0"/>
              <a:t>abuse</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85185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Neglecting Neglect?</a:t>
            </a:r>
            <a:endParaRPr lang="en-GB" dirty="0"/>
          </a:p>
        </p:txBody>
      </p:sp>
      <p:sp>
        <p:nvSpPr>
          <p:cNvPr id="3" name="Content Placeholder 2"/>
          <p:cNvSpPr>
            <a:spLocks noGrp="1"/>
          </p:cNvSpPr>
          <p:nvPr>
            <p:ph idx="1"/>
          </p:nvPr>
        </p:nvSpPr>
        <p:spPr>
          <a:xfrm>
            <a:off x="467544" y="1052736"/>
            <a:ext cx="8229600" cy="5073427"/>
          </a:xfrm>
        </p:spPr>
        <p:txBody>
          <a:bodyPr>
            <a:normAutofit fontScale="92500" lnSpcReduction="10000"/>
          </a:bodyPr>
          <a:lstStyle/>
          <a:p>
            <a:r>
              <a:rPr lang="en-US" dirty="0" smtClean="0"/>
              <a:t>General </a:t>
            </a:r>
            <a:r>
              <a:rPr lang="en-US" dirty="0"/>
              <a:t>agreement that a failure to act on neglect was often the result of a system which looked for "a trigger" for </a:t>
            </a:r>
            <a:r>
              <a:rPr lang="en-US" dirty="0" smtClean="0"/>
              <a:t>action. </a:t>
            </a:r>
            <a:endParaRPr lang="en-US" dirty="0"/>
          </a:p>
          <a:p>
            <a:r>
              <a:rPr lang="en-US" dirty="0" smtClean="0"/>
              <a:t>Assessment </a:t>
            </a:r>
            <a:r>
              <a:rPr lang="en-US" dirty="0"/>
              <a:t>procedures have given undue weight to incidents of abuse at the expense of patterns of neglect. The inability of the system to respond to patterns rather than incidents is also highlighted by </a:t>
            </a:r>
            <a:r>
              <a:rPr lang="en-US" dirty="0" smtClean="0"/>
              <a:t>Munro.</a:t>
            </a:r>
          </a:p>
          <a:p>
            <a:r>
              <a:rPr lang="en-US" dirty="0" smtClean="0"/>
              <a:t>Neglect </a:t>
            </a:r>
            <a:r>
              <a:rPr lang="en-US" dirty="0"/>
              <a:t>is a "chronic, corrosive condition which may deteriorate over a long period without reaching a specific </a:t>
            </a:r>
            <a:r>
              <a:rPr lang="en-US" dirty="0" smtClean="0"/>
              <a:t>crisis” Ward 2012.</a:t>
            </a:r>
          </a:p>
          <a:p>
            <a:pPr marL="0" indent="0">
              <a:buNone/>
            </a:pP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164842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Khyra</a:t>
            </a:r>
            <a:r>
              <a:rPr lang="en-GB" dirty="0" smtClean="0"/>
              <a:t> </a:t>
            </a:r>
            <a:r>
              <a:rPr lang="en-GB" dirty="0" err="1" smtClean="0"/>
              <a:t>Ishaq</a:t>
            </a:r>
            <a:r>
              <a:rPr lang="en-GB" dirty="0" smtClean="0"/>
              <a:t> </a:t>
            </a:r>
            <a:endParaRPr lang="en-GB" dirty="0"/>
          </a:p>
        </p:txBody>
      </p:sp>
      <p:sp>
        <p:nvSpPr>
          <p:cNvPr id="3" name="Content Placeholder 2"/>
          <p:cNvSpPr>
            <a:spLocks noGrp="1"/>
          </p:cNvSpPr>
          <p:nvPr>
            <p:ph idx="1"/>
          </p:nvPr>
        </p:nvSpPr>
        <p:spPr/>
        <p:txBody>
          <a:bodyPr/>
          <a:lstStyle/>
          <a:p>
            <a:r>
              <a:rPr lang="en-GB" dirty="0" err="1" smtClean="0">
                <a:hlinkClick r:id="rId2"/>
              </a:rPr>
              <a:t>Khyra</a:t>
            </a:r>
            <a:r>
              <a:rPr lang="en-GB" dirty="0" smtClean="0">
                <a:hlinkClick r:id="rId2"/>
              </a:rPr>
              <a:t> </a:t>
            </a:r>
            <a:r>
              <a:rPr lang="en-GB" dirty="0" err="1" smtClean="0">
                <a:hlinkClick r:id="rId2"/>
              </a:rPr>
              <a:t>Ishaq</a:t>
            </a:r>
            <a:r>
              <a:rPr lang="en-GB" dirty="0" smtClean="0">
                <a:hlinkClick r:id="rId2"/>
              </a:rPr>
              <a:t> </a:t>
            </a:r>
            <a:endParaRPr lang="en-GB" dirty="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5802" y="4797152"/>
            <a:ext cx="2248198" cy="2060848"/>
          </a:xfrm>
          <a:prstGeom prst="rect">
            <a:avLst/>
          </a:prstGeom>
          <a:noFill/>
          <a:ln>
            <a:noFill/>
          </a:ln>
        </p:spPr>
      </p:pic>
    </p:spTree>
    <p:extLst>
      <p:ext uri="{BB962C8B-B14F-4D97-AF65-F5344CB8AC3E}">
        <p14:creationId xmlns:p14="http://schemas.microsoft.com/office/powerpoint/2010/main" val="30792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547" y="53752"/>
            <a:ext cx="8229600" cy="1143000"/>
          </a:xfrm>
        </p:spPr>
        <p:txBody>
          <a:bodyPr/>
          <a:lstStyle/>
          <a:p>
            <a:r>
              <a:rPr lang="en-GB" b="1" dirty="0" smtClean="0"/>
              <a:t>Immediate Family</a:t>
            </a:r>
            <a:endParaRPr lang="en-GB" b="1" dirty="0"/>
          </a:p>
        </p:txBody>
      </p:sp>
      <p:sp>
        <p:nvSpPr>
          <p:cNvPr id="3" name="Content Placeholder 2"/>
          <p:cNvSpPr>
            <a:spLocks noGrp="1"/>
          </p:cNvSpPr>
          <p:nvPr>
            <p:ph idx="1"/>
          </p:nvPr>
        </p:nvSpPr>
        <p:spPr>
          <a:xfrm>
            <a:off x="457200" y="1196752"/>
            <a:ext cx="8229600" cy="5472608"/>
          </a:xfrm>
        </p:spPr>
        <p:txBody>
          <a:bodyPr/>
          <a:lstStyle/>
          <a:p>
            <a:pPr marL="0" indent="0">
              <a:buNone/>
            </a:pPr>
            <a:endParaRPr lang="en-GB" dirty="0" smtClean="0"/>
          </a:p>
          <a:p>
            <a:pPr marL="0" indent="0">
              <a:buNone/>
            </a:pPr>
            <a:endParaRPr lang="en-GB"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endParaRPr lang="en-GB" dirty="0" smtClean="0"/>
          </a:p>
          <a:p>
            <a:endParaRPr lang="en-GB" dirty="0"/>
          </a:p>
        </p:txBody>
      </p:sp>
      <p:sp>
        <p:nvSpPr>
          <p:cNvPr id="4" name="Rectangle 3"/>
          <p:cNvSpPr/>
          <p:nvPr/>
        </p:nvSpPr>
        <p:spPr>
          <a:xfrm>
            <a:off x="6161044" y="980728"/>
            <a:ext cx="2952328" cy="1142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Step – Father </a:t>
            </a:r>
          </a:p>
          <a:p>
            <a:pPr algn="ctr"/>
            <a:r>
              <a:rPr lang="en-US" dirty="0" smtClean="0">
                <a:solidFill>
                  <a:srgbClr val="000000"/>
                </a:solidFill>
              </a:rPr>
              <a:t>       Junaid  Abuhamza</a:t>
            </a:r>
            <a:r>
              <a:rPr lang="en-US" dirty="0" smtClean="0">
                <a:solidFill>
                  <a:srgbClr val="FFFFFF"/>
                </a:solidFill>
              </a:rPr>
              <a:t> </a:t>
            </a:r>
            <a:endParaRPr lang="en-US" dirty="0">
              <a:solidFill>
                <a:srgbClr val="000000"/>
              </a:solidFill>
            </a:endParaRPr>
          </a:p>
          <a:p>
            <a:pPr algn="ctr"/>
            <a:r>
              <a:rPr lang="en-US" dirty="0" smtClean="0">
                <a:solidFill>
                  <a:srgbClr val="000000"/>
                </a:solidFill>
              </a:rPr>
              <a:t>34 years</a:t>
            </a:r>
          </a:p>
          <a:p>
            <a:pPr algn="ctr"/>
            <a:endParaRPr lang="en-GB" dirty="0">
              <a:solidFill>
                <a:srgbClr val="FFFFFF"/>
              </a:solidFill>
            </a:endParaRPr>
          </a:p>
        </p:txBody>
      </p:sp>
      <p:sp>
        <p:nvSpPr>
          <p:cNvPr id="5" name="Rectangle 4"/>
          <p:cNvSpPr/>
          <p:nvPr/>
        </p:nvSpPr>
        <p:spPr>
          <a:xfrm>
            <a:off x="3067843" y="991072"/>
            <a:ext cx="2952328" cy="1142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Mother </a:t>
            </a:r>
          </a:p>
          <a:p>
            <a:pPr algn="ctr"/>
            <a:r>
              <a:rPr lang="en-US" dirty="0" smtClean="0">
                <a:solidFill>
                  <a:srgbClr val="000000"/>
                </a:solidFill>
              </a:rPr>
              <a:t>       Angela Gordon</a:t>
            </a:r>
            <a:endParaRPr lang="en-US" dirty="0">
              <a:solidFill>
                <a:srgbClr val="000000"/>
              </a:solidFill>
            </a:endParaRPr>
          </a:p>
          <a:p>
            <a:pPr algn="ctr"/>
            <a:r>
              <a:rPr lang="en-US" dirty="0" smtClean="0">
                <a:solidFill>
                  <a:srgbClr val="000000"/>
                </a:solidFill>
              </a:rPr>
              <a:t>36 years</a:t>
            </a:r>
          </a:p>
          <a:p>
            <a:pPr algn="ctr"/>
            <a:endParaRPr lang="en-GB" dirty="0">
              <a:solidFill>
                <a:srgbClr val="FFFFFF"/>
              </a:solidFill>
            </a:endParaRPr>
          </a:p>
        </p:txBody>
      </p:sp>
      <p:sp>
        <p:nvSpPr>
          <p:cNvPr id="6" name="Rectangle 5"/>
          <p:cNvSpPr/>
          <p:nvPr/>
        </p:nvSpPr>
        <p:spPr>
          <a:xfrm>
            <a:off x="1558819" y="2169157"/>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Surviving Sibling </a:t>
            </a:r>
          </a:p>
          <a:p>
            <a:pPr algn="ctr"/>
            <a:r>
              <a:rPr lang="en-US" dirty="0" smtClean="0">
                <a:solidFill>
                  <a:srgbClr val="000000"/>
                </a:solidFill>
              </a:rPr>
              <a:t>12 years</a:t>
            </a:r>
          </a:p>
          <a:p>
            <a:pPr algn="ctr"/>
            <a:endParaRPr lang="en-GB" dirty="0">
              <a:solidFill>
                <a:srgbClr val="FFFFFF"/>
              </a:solidFill>
            </a:endParaRPr>
          </a:p>
        </p:txBody>
      </p:sp>
      <p:sp>
        <p:nvSpPr>
          <p:cNvPr id="7" name="Rectangle 6"/>
          <p:cNvSpPr/>
          <p:nvPr/>
        </p:nvSpPr>
        <p:spPr>
          <a:xfrm>
            <a:off x="1556791" y="2981672"/>
            <a:ext cx="2952328" cy="6197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Surviving Sibling </a:t>
            </a:r>
          </a:p>
          <a:p>
            <a:pPr algn="ctr"/>
            <a:r>
              <a:rPr lang="en-US" dirty="0" smtClean="0">
                <a:solidFill>
                  <a:srgbClr val="000000"/>
                </a:solidFill>
              </a:rPr>
              <a:t>11 years</a:t>
            </a:r>
          </a:p>
          <a:p>
            <a:pPr algn="ctr"/>
            <a:endParaRPr lang="en-GB" dirty="0">
              <a:solidFill>
                <a:srgbClr val="FFFFFF"/>
              </a:solidFill>
            </a:endParaRPr>
          </a:p>
        </p:txBody>
      </p:sp>
      <p:sp>
        <p:nvSpPr>
          <p:cNvPr id="8" name="Rectangle 7"/>
          <p:cNvSpPr/>
          <p:nvPr/>
        </p:nvSpPr>
        <p:spPr>
          <a:xfrm>
            <a:off x="1543201" y="3789040"/>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Surviving Sibling </a:t>
            </a:r>
          </a:p>
          <a:p>
            <a:pPr algn="ctr"/>
            <a:r>
              <a:rPr lang="en-US" dirty="0" smtClean="0">
                <a:solidFill>
                  <a:srgbClr val="000000"/>
                </a:solidFill>
              </a:rPr>
              <a:t>9 years</a:t>
            </a:r>
          </a:p>
          <a:p>
            <a:pPr algn="ctr"/>
            <a:endParaRPr lang="en-GB" dirty="0">
              <a:solidFill>
                <a:srgbClr val="FFFFFF"/>
              </a:solidFill>
            </a:endParaRPr>
          </a:p>
        </p:txBody>
      </p:sp>
      <p:sp>
        <p:nvSpPr>
          <p:cNvPr id="9" name="Rectangle 8"/>
          <p:cNvSpPr/>
          <p:nvPr/>
        </p:nvSpPr>
        <p:spPr>
          <a:xfrm>
            <a:off x="1521700" y="458112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Surviving Sibling </a:t>
            </a:r>
          </a:p>
          <a:p>
            <a:pPr algn="ctr"/>
            <a:r>
              <a:rPr lang="en-US" dirty="0" smtClean="0">
                <a:solidFill>
                  <a:srgbClr val="000000"/>
                </a:solidFill>
              </a:rPr>
              <a:t>8 years</a:t>
            </a:r>
          </a:p>
          <a:p>
            <a:pPr algn="ctr"/>
            <a:endParaRPr lang="en-GB" dirty="0">
              <a:solidFill>
                <a:srgbClr val="FFFFFF"/>
              </a:solidFill>
            </a:endParaRPr>
          </a:p>
        </p:txBody>
      </p:sp>
      <p:sp>
        <p:nvSpPr>
          <p:cNvPr id="10" name="Rectangle 9"/>
          <p:cNvSpPr/>
          <p:nvPr/>
        </p:nvSpPr>
        <p:spPr>
          <a:xfrm>
            <a:off x="1529916" y="5373216"/>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b="1" dirty="0" smtClean="0">
                <a:solidFill>
                  <a:srgbClr val="000000"/>
                </a:solidFill>
              </a:rPr>
              <a:t>Khyra Ishaq</a:t>
            </a:r>
          </a:p>
          <a:p>
            <a:pPr algn="ctr"/>
            <a:r>
              <a:rPr lang="en-US" b="1" dirty="0" smtClean="0">
                <a:solidFill>
                  <a:srgbClr val="000000"/>
                </a:solidFill>
              </a:rPr>
              <a:t>7 years</a:t>
            </a:r>
          </a:p>
          <a:p>
            <a:pPr algn="ctr"/>
            <a:endParaRPr lang="en-GB" dirty="0">
              <a:solidFill>
                <a:srgbClr val="FFFFFF"/>
              </a:solidFill>
            </a:endParaRPr>
          </a:p>
        </p:txBody>
      </p:sp>
      <p:sp>
        <p:nvSpPr>
          <p:cNvPr id="11" name="Rectangle 10"/>
          <p:cNvSpPr/>
          <p:nvPr/>
        </p:nvSpPr>
        <p:spPr>
          <a:xfrm>
            <a:off x="1556791" y="6205668"/>
            <a:ext cx="2952328" cy="648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Surviving Sibling </a:t>
            </a:r>
          </a:p>
          <a:p>
            <a:pPr algn="ctr"/>
            <a:r>
              <a:rPr lang="en-US" dirty="0" smtClean="0">
                <a:solidFill>
                  <a:srgbClr val="000000"/>
                </a:solidFill>
              </a:rPr>
              <a:t>4 years</a:t>
            </a:r>
          </a:p>
          <a:p>
            <a:pPr algn="ctr"/>
            <a:endParaRPr lang="en-GB" dirty="0">
              <a:solidFill>
                <a:srgbClr val="FFFFFF"/>
              </a:solidFill>
            </a:endParaRPr>
          </a:p>
        </p:txBody>
      </p:sp>
      <p:sp>
        <p:nvSpPr>
          <p:cNvPr id="12" name="Rectangle 11"/>
          <p:cNvSpPr/>
          <p:nvPr/>
        </p:nvSpPr>
        <p:spPr>
          <a:xfrm>
            <a:off x="107504" y="980728"/>
            <a:ext cx="2844824" cy="11423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a:p>
            <a:pPr algn="ctr"/>
            <a:r>
              <a:rPr lang="en-US" dirty="0" smtClean="0">
                <a:solidFill>
                  <a:srgbClr val="000000"/>
                </a:solidFill>
              </a:rPr>
              <a:t>Father </a:t>
            </a:r>
          </a:p>
          <a:p>
            <a:pPr algn="ctr"/>
            <a:r>
              <a:rPr lang="en-US" dirty="0" smtClean="0">
                <a:solidFill>
                  <a:srgbClr val="000000"/>
                </a:solidFill>
              </a:rPr>
              <a:t>   Ishaq Abuzaire    </a:t>
            </a:r>
          </a:p>
          <a:p>
            <a:pPr algn="ctr"/>
            <a:r>
              <a:rPr lang="en-US" dirty="0" smtClean="0">
                <a:solidFill>
                  <a:srgbClr val="000000"/>
                </a:solidFill>
              </a:rPr>
              <a:t>36 years</a:t>
            </a:r>
          </a:p>
          <a:p>
            <a:pPr algn="ctr"/>
            <a:endParaRPr lang="en-GB" dirty="0">
              <a:solidFill>
                <a:srgbClr val="FFFFFF"/>
              </a:solidFill>
            </a:endParaRPr>
          </a:p>
        </p:txBody>
      </p:sp>
      <p:pic>
        <p:nvPicPr>
          <p:cNvPr id="13" name="Picture 12"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464" y="5013176"/>
            <a:ext cx="2012535" cy="1844824"/>
          </a:xfrm>
          <a:prstGeom prst="rect">
            <a:avLst/>
          </a:prstGeom>
          <a:noFill/>
          <a:ln>
            <a:noFill/>
          </a:ln>
        </p:spPr>
      </p:pic>
    </p:spTree>
    <p:extLst>
      <p:ext uri="{BB962C8B-B14F-4D97-AF65-F5344CB8AC3E}">
        <p14:creationId xmlns:p14="http://schemas.microsoft.com/office/powerpoint/2010/main" val="2485765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idx="1"/>
          </p:nvPr>
        </p:nvSpPr>
        <p:spPr/>
        <p:txBody>
          <a:bodyPr/>
          <a:lstStyle/>
          <a:p>
            <a:r>
              <a:rPr lang="en-GB" dirty="0" smtClean="0"/>
              <a:t>Spend a few minutes talking to the person next to you regarding their name, professional role etc.</a:t>
            </a:r>
          </a:p>
          <a:p>
            <a:r>
              <a:rPr lang="en-GB" dirty="0" smtClean="0"/>
              <a:t>This will be followed by a round of introductions.</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234811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sp>
        <p:nvSpPr>
          <p:cNvPr id="3" name="Content Placeholder 2"/>
          <p:cNvSpPr>
            <a:spLocks noGrp="1"/>
          </p:cNvSpPr>
          <p:nvPr>
            <p:ph idx="1"/>
          </p:nvPr>
        </p:nvSpPr>
        <p:spPr>
          <a:xfrm>
            <a:off x="251520" y="877986"/>
            <a:ext cx="8229600" cy="4525963"/>
          </a:xfrm>
        </p:spPr>
        <p:txBody>
          <a:bodyPr>
            <a:normAutofit/>
          </a:bodyPr>
          <a:lstStyle/>
          <a:p>
            <a:pPr marL="0" indent="0">
              <a:buNone/>
            </a:pPr>
            <a:r>
              <a:rPr lang="en-GB" dirty="0" smtClean="0"/>
              <a:t>Mother – 15 Years custodial sentence for </a:t>
            </a:r>
          </a:p>
          <a:p>
            <a:pPr marL="0" indent="0">
              <a:buNone/>
            </a:pPr>
            <a:r>
              <a:rPr lang="en-GB" dirty="0" smtClean="0"/>
              <a:t>Manslaughter and 5 offences of child </a:t>
            </a:r>
          </a:p>
          <a:p>
            <a:pPr marL="0" indent="0">
              <a:buNone/>
            </a:pPr>
            <a:r>
              <a:rPr lang="en-GB" dirty="0" smtClean="0"/>
              <a:t>cruelty.</a:t>
            </a:r>
          </a:p>
          <a:p>
            <a:pPr marL="0" indent="0">
              <a:buNone/>
            </a:pPr>
            <a:endParaRPr lang="en-GB" dirty="0"/>
          </a:p>
          <a:p>
            <a:pPr marL="0" indent="0">
              <a:buNone/>
            </a:pPr>
            <a:r>
              <a:rPr lang="en-GB" dirty="0" smtClean="0"/>
              <a:t>Prohibited from working with children</a:t>
            </a:r>
          </a:p>
          <a:p>
            <a:pPr marL="0" indent="0">
              <a:buNone/>
            </a:pPr>
            <a:endParaRPr lang="en-GB" dirty="0" smtClean="0"/>
          </a:p>
          <a:p>
            <a:pPr marL="0" indent="0">
              <a:buNone/>
            </a:pPr>
            <a:endParaRPr lang="en-GB" dirty="0"/>
          </a:p>
          <a:p>
            <a:pPr marL="0" indent="0">
              <a:buNone/>
            </a:pPr>
            <a:r>
              <a:rPr lang="en-GB" dirty="0" smtClean="0"/>
              <a:t>Step Father – 15 years custodial sentence for </a:t>
            </a:r>
          </a:p>
          <a:p>
            <a:pPr marL="0" indent="0">
              <a:buNone/>
            </a:pPr>
            <a:r>
              <a:rPr lang="en-GB" dirty="0" smtClean="0"/>
              <a:t>Manslaughter and 5 offences of child cruelty. </a:t>
            </a:r>
          </a:p>
          <a:p>
            <a:pPr marL="0" indent="0">
              <a:buNone/>
            </a:pPr>
            <a:r>
              <a:rPr lang="en-GB" dirty="0" smtClean="0"/>
              <a:t>IPP sentence was granted </a:t>
            </a:r>
          </a:p>
          <a:p>
            <a:pPr marL="0" indent="0">
              <a:buNone/>
            </a:pPr>
            <a:endParaRPr lang="en-GB" dirty="0"/>
          </a:p>
          <a:p>
            <a:pPr marL="0" indent="0">
              <a:buNone/>
            </a:pPr>
            <a:r>
              <a:rPr lang="en-GB" dirty="0" smtClean="0"/>
              <a:t>Prohibited from working with children</a:t>
            </a:r>
          </a:p>
          <a:p>
            <a:pPr marL="0" indent="0">
              <a:buNone/>
            </a:pPr>
            <a:endParaRPr lang="en-GB" dirty="0"/>
          </a:p>
          <a:p>
            <a:pPr marL="0" indent="0">
              <a:buNone/>
            </a:pPr>
            <a:endParaRPr lang="en-GB" dirty="0" smtClean="0"/>
          </a:p>
          <a:p>
            <a:pPr marL="0" indent="0">
              <a:buNone/>
            </a:pP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87" y="1196752"/>
            <a:ext cx="1377129" cy="174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140968"/>
            <a:ext cx="1381125" cy="199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logo"/>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7126" y="5229200"/>
            <a:ext cx="1776873" cy="1628800"/>
          </a:xfrm>
          <a:prstGeom prst="rect">
            <a:avLst/>
          </a:prstGeom>
          <a:noFill/>
          <a:ln>
            <a:noFill/>
          </a:ln>
        </p:spPr>
      </p:pic>
    </p:spTree>
    <p:extLst>
      <p:ext uri="{BB962C8B-B14F-4D97-AF65-F5344CB8AC3E}">
        <p14:creationId xmlns:p14="http://schemas.microsoft.com/office/powerpoint/2010/main" val="4050710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0"/>
            <a:ext cx="7772400" cy="1470025"/>
          </a:xfrm>
        </p:spPr>
        <p:txBody>
          <a:bodyPr>
            <a:normAutofit/>
          </a:bodyPr>
          <a:lstStyle/>
          <a:p>
            <a:r>
              <a:rPr lang="en-GB" b="1" dirty="0" smtClean="0">
                <a:latin typeface="Arial" panose="020B0604020202020204" pitchFamily="34" charset="0"/>
                <a:cs typeface="Arial" panose="020B0604020202020204" pitchFamily="34" charset="0"/>
              </a:rPr>
              <a:t>Key Areas of the Serious Case Review Investigation</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1484784"/>
            <a:ext cx="8424936" cy="5373216"/>
          </a:xfrm>
        </p:spPr>
        <p:txBody>
          <a:bodyPr>
            <a:noAutofit/>
          </a:bodyPr>
          <a:lstStyle/>
          <a:p>
            <a:pPr marL="457200" indent="-457200" algn="l">
              <a:buFont typeface="Arial" panose="020B0604020202020204" pitchFamily="34" charset="0"/>
              <a:buChar char="•"/>
            </a:pPr>
            <a:r>
              <a:rPr lang="en-GB" b="1" spc="0" dirty="0" smtClean="0">
                <a:solidFill>
                  <a:schemeClr val="tx1"/>
                </a:solidFill>
                <a:latin typeface="Arial" panose="020B0604020202020204" pitchFamily="34" charset="0"/>
                <a:cs typeface="Arial" panose="020B0604020202020204" pitchFamily="34" charset="0"/>
              </a:rPr>
              <a:t>Cause of death </a:t>
            </a:r>
            <a:r>
              <a:rPr lang="en-GB" spc="0" dirty="0" smtClean="0">
                <a:solidFill>
                  <a:schemeClr val="tx1"/>
                </a:solidFill>
                <a:latin typeface="Arial" panose="020B0604020202020204" pitchFamily="34" charset="0"/>
                <a:cs typeface="Arial" panose="020B0604020202020204" pitchFamily="34" charset="0"/>
              </a:rPr>
              <a:t>– infection/malnutrition</a:t>
            </a:r>
          </a:p>
          <a:p>
            <a:pPr marL="457200" indent="-457200" algn="l">
              <a:buFont typeface="Arial" panose="020B0604020202020204" pitchFamily="34" charset="0"/>
              <a:buChar char="•"/>
            </a:pPr>
            <a:r>
              <a:rPr lang="en-GB" spc="0" dirty="0" smtClean="0">
                <a:solidFill>
                  <a:schemeClr val="tx1"/>
                </a:solidFill>
                <a:latin typeface="Arial" panose="020B0604020202020204" pitchFamily="34" charset="0"/>
                <a:cs typeface="Arial" panose="020B0604020202020204" pitchFamily="34" charset="0"/>
              </a:rPr>
              <a:t>Khyra &amp; surviving siblings – all suffered neglect and abuse</a:t>
            </a:r>
          </a:p>
          <a:p>
            <a:pPr marL="457200" indent="-457200" algn="l">
              <a:buFont typeface="Arial" panose="020B0604020202020204" pitchFamily="34" charset="0"/>
              <a:buChar char="•"/>
            </a:pPr>
            <a:r>
              <a:rPr lang="en-GB" b="1" spc="0" dirty="0" smtClean="0">
                <a:solidFill>
                  <a:schemeClr val="tx1"/>
                </a:solidFill>
                <a:latin typeface="Arial" panose="020B0604020202020204" pitchFamily="34" charset="0"/>
                <a:cs typeface="Arial" panose="020B0604020202020204" pitchFamily="34" charset="0"/>
              </a:rPr>
              <a:t>Historical abuse </a:t>
            </a:r>
            <a:r>
              <a:rPr lang="en-GB" spc="0" dirty="0" smtClean="0">
                <a:solidFill>
                  <a:schemeClr val="tx1"/>
                </a:solidFill>
                <a:latin typeface="Arial" panose="020B0604020202020204" pitchFamily="34" charset="0"/>
                <a:cs typeface="Arial" panose="020B0604020202020204" pitchFamily="34" charset="0"/>
              </a:rPr>
              <a:t>– childhood experience of step father </a:t>
            </a:r>
          </a:p>
          <a:p>
            <a:pPr marL="457200" indent="-457200" algn="l">
              <a:buFont typeface="Arial" panose="020B0604020202020204" pitchFamily="34" charset="0"/>
              <a:buChar char="•"/>
            </a:pPr>
            <a:r>
              <a:rPr lang="en-GB" b="1" spc="0" dirty="0" smtClean="0">
                <a:solidFill>
                  <a:schemeClr val="tx1"/>
                </a:solidFill>
                <a:latin typeface="Arial" panose="020B0604020202020204" pitchFamily="34" charset="0"/>
                <a:cs typeface="Arial" panose="020B0604020202020204" pitchFamily="34" charset="0"/>
              </a:rPr>
              <a:t>Organisational processes </a:t>
            </a:r>
            <a:r>
              <a:rPr lang="en-GB" spc="0" dirty="0" smtClean="0">
                <a:solidFill>
                  <a:schemeClr val="tx1"/>
                </a:solidFill>
                <a:latin typeface="Arial" panose="020B0604020202020204" pitchFamily="34" charset="0"/>
                <a:cs typeface="Arial" panose="020B0604020202020204" pitchFamily="34" charset="0"/>
              </a:rPr>
              <a:t>– 11 agencies involved</a:t>
            </a:r>
          </a:p>
          <a:p>
            <a:pPr marL="457200" indent="-457200" algn="l">
              <a:buFont typeface="Arial" panose="020B0604020202020204" pitchFamily="34" charset="0"/>
              <a:buChar char="•"/>
            </a:pPr>
            <a:r>
              <a:rPr lang="en-GB" b="1" spc="0" dirty="0" smtClean="0">
                <a:solidFill>
                  <a:schemeClr val="tx1"/>
                </a:solidFill>
                <a:latin typeface="Arial" panose="020B0604020202020204" pitchFamily="34" charset="0"/>
                <a:cs typeface="Arial" panose="020B0604020202020204" pitchFamily="34" charset="0"/>
              </a:rPr>
              <a:t>Mental Health </a:t>
            </a:r>
            <a:r>
              <a:rPr lang="en-GB" spc="0" dirty="0" smtClean="0">
                <a:solidFill>
                  <a:schemeClr val="tx1"/>
                </a:solidFill>
                <a:latin typeface="Arial" panose="020B0604020202020204" pitchFamily="34" charset="0"/>
                <a:cs typeface="Arial" panose="020B0604020202020204" pitchFamily="34" charset="0"/>
              </a:rPr>
              <a:t>– Mother and Stepfather</a:t>
            </a:r>
          </a:p>
          <a:p>
            <a:pPr marL="457200" indent="-457200" algn="l">
              <a:buFont typeface="Arial" panose="020B0604020202020204" pitchFamily="34" charset="0"/>
              <a:buChar char="•"/>
            </a:pPr>
            <a:r>
              <a:rPr lang="en-GB" b="1" spc="0" dirty="0" smtClean="0">
                <a:solidFill>
                  <a:schemeClr val="tx1"/>
                </a:solidFill>
                <a:latin typeface="Arial" panose="020B0604020202020204" pitchFamily="34" charset="0"/>
                <a:cs typeface="Arial" panose="020B0604020202020204" pitchFamily="34" charset="0"/>
              </a:rPr>
              <a:t>Community</a:t>
            </a:r>
            <a:r>
              <a:rPr lang="en-GB" spc="0" dirty="0" smtClean="0">
                <a:solidFill>
                  <a:schemeClr val="tx1"/>
                </a:solidFill>
                <a:latin typeface="Arial" panose="020B0604020202020204" pitchFamily="34" charset="0"/>
                <a:cs typeface="Arial" panose="020B0604020202020204" pitchFamily="34" charset="0"/>
              </a:rPr>
              <a:t> - transient/diverse/closed door mentality</a:t>
            </a:r>
          </a:p>
          <a:p>
            <a:pPr marL="457200" indent="-457200" algn="l">
              <a:buFont typeface="Arial" panose="020B0604020202020204" pitchFamily="34" charset="0"/>
              <a:buChar char="•"/>
            </a:pPr>
            <a:endParaRPr lang="en-GB" dirty="0" smtClean="0"/>
          </a:p>
          <a:p>
            <a:pPr marL="457200" indent="-457200" algn="l">
              <a:buFont typeface="Arial" panose="020B0604020202020204" pitchFamily="34" charset="0"/>
              <a:buChar char="•"/>
            </a:pPr>
            <a:endParaRPr lang="en-GB" dirty="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414674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Abuse</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400" dirty="0" smtClean="0"/>
              <a:t>Evidence ascertained through the criminal process that the domestic regime of punishment introduced by Step-Dad originated from his own upbringing was heard in court</a:t>
            </a:r>
          </a:p>
          <a:p>
            <a:pPr marL="0" indent="0">
              <a:buNone/>
            </a:pPr>
            <a:endParaRPr lang="en-GB" sz="2400" dirty="0" smtClean="0"/>
          </a:p>
          <a:p>
            <a:pPr marL="0" indent="0">
              <a:buNone/>
            </a:pPr>
            <a:r>
              <a:rPr lang="en-GB" sz="2400" dirty="0" smtClean="0"/>
              <a:t>As a child, he was regularly beaten and had witnessed his father beating his sister to death</a:t>
            </a:r>
          </a:p>
          <a:p>
            <a:pPr marL="0" indent="0">
              <a:buNone/>
            </a:pPr>
            <a:endParaRPr lang="en-GB" sz="2400" dirty="0" smtClean="0"/>
          </a:p>
          <a:p>
            <a:pPr marL="0" indent="0">
              <a:buNone/>
            </a:pPr>
            <a:r>
              <a:rPr lang="en-GB" sz="2400" dirty="0" smtClean="0"/>
              <a:t>Khyra’s mother became party to the regime</a:t>
            </a: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0018" y="5085184"/>
            <a:ext cx="1933981" cy="1772816"/>
          </a:xfrm>
          <a:prstGeom prst="rect">
            <a:avLst/>
          </a:prstGeom>
          <a:noFill/>
          <a:ln>
            <a:noFill/>
          </a:ln>
        </p:spPr>
      </p:pic>
    </p:spTree>
    <p:extLst>
      <p:ext uri="{BB962C8B-B14F-4D97-AF65-F5344CB8AC3E}">
        <p14:creationId xmlns:p14="http://schemas.microsoft.com/office/powerpoint/2010/main" val="35689860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Health</a:t>
            </a:r>
            <a:endParaRPr lang="en-GB" dirty="0"/>
          </a:p>
        </p:txBody>
      </p:sp>
      <p:sp>
        <p:nvSpPr>
          <p:cNvPr id="3" name="Content Placeholder 2"/>
          <p:cNvSpPr>
            <a:spLocks noGrp="1"/>
          </p:cNvSpPr>
          <p:nvPr>
            <p:ph idx="1"/>
          </p:nvPr>
        </p:nvSpPr>
        <p:spPr>
          <a:xfrm>
            <a:off x="467544" y="980728"/>
            <a:ext cx="8229600" cy="4104456"/>
          </a:xfrm>
        </p:spPr>
        <p:txBody>
          <a:bodyPr>
            <a:normAutofit/>
          </a:bodyPr>
          <a:lstStyle/>
          <a:p>
            <a:pPr marL="0" indent="0" algn="ctr">
              <a:buNone/>
            </a:pPr>
            <a:endParaRPr lang="en-GB" sz="2400" dirty="0" smtClean="0"/>
          </a:p>
          <a:p>
            <a:pPr marL="0" indent="0" algn="ctr">
              <a:buNone/>
            </a:pPr>
            <a:endParaRPr lang="en-GB" sz="2400" dirty="0"/>
          </a:p>
          <a:p>
            <a:pPr marL="0" indent="0" algn="ctr">
              <a:buNone/>
            </a:pPr>
            <a:r>
              <a:rPr lang="en-GB" sz="2400" b="1" dirty="0" smtClean="0"/>
              <a:t>Junaid Abuhamza</a:t>
            </a:r>
          </a:p>
          <a:p>
            <a:pPr marL="0" indent="0" algn="ctr">
              <a:buNone/>
            </a:pPr>
            <a:r>
              <a:rPr lang="en-GB" sz="2400" b="0" dirty="0" smtClean="0"/>
              <a:t>Suffered from Schizophrenia</a:t>
            </a:r>
          </a:p>
          <a:p>
            <a:pPr marL="0" indent="0" algn="ctr">
              <a:buNone/>
            </a:pPr>
            <a:endParaRPr lang="en-GB" sz="2400" dirty="0" smtClean="0"/>
          </a:p>
          <a:p>
            <a:pPr marL="0" indent="0" algn="ctr">
              <a:buNone/>
            </a:pPr>
            <a:endParaRPr lang="en-GB" sz="2400" dirty="0"/>
          </a:p>
          <a:p>
            <a:pPr marL="0" indent="0" algn="ctr">
              <a:buNone/>
            </a:pPr>
            <a:r>
              <a:rPr lang="en-GB" sz="2400" b="1" dirty="0" smtClean="0"/>
              <a:t>Angela Gordon</a:t>
            </a:r>
          </a:p>
          <a:p>
            <a:pPr marL="0" indent="0" algn="ctr">
              <a:buNone/>
            </a:pPr>
            <a:r>
              <a:rPr lang="en-GB" sz="2400" b="0" dirty="0" smtClean="0"/>
              <a:t>Severely depressed at the time of Khyra’s death</a:t>
            </a:r>
          </a:p>
          <a:p>
            <a:endParaRPr lang="en-GB" sz="2400" dirty="0" smtClean="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43264"/>
            <a:ext cx="1979712" cy="1814736"/>
          </a:xfrm>
          <a:prstGeom prst="rect">
            <a:avLst/>
          </a:prstGeom>
          <a:noFill/>
          <a:ln>
            <a:noFill/>
          </a:ln>
        </p:spPr>
      </p:pic>
    </p:spTree>
    <p:extLst>
      <p:ext uri="{BB962C8B-B14F-4D97-AF65-F5344CB8AC3E}">
        <p14:creationId xmlns:p14="http://schemas.microsoft.com/office/powerpoint/2010/main" val="2281082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smtClean="0">
                <a:latin typeface="Arial" panose="020B0604020202020204" pitchFamily="34" charset="0"/>
                <a:cs typeface="Arial" panose="020B0604020202020204" pitchFamily="34" charset="0"/>
              </a:rPr>
              <a:t>Key issues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1100628"/>
            <a:ext cx="7520940" cy="5352708"/>
          </a:xfrm>
        </p:spPr>
        <p:txBody>
          <a:bodyPr>
            <a:normAutofit/>
          </a:bodyPr>
          <a:lstStyle/>
          <a:p>
            <a:pPr marL="171450" indent="-171450">
              <a:buFont typeface="Arial" panose="020B0604020202020204" pitchFamily="34" charset="0"/>
              <a:buChar char="•"/>
            </a:pPr>
            <a:r>
              <a:rPr lang="en-GB" dirty="0"/>
              <a:t>Ensuring better systems are in place for the delivery of school health services and the monitoring of school weight and height checks.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Ensuring that the police are not used as a substitute for comprehensive multi-agency safeguarding procedures.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Ensuring that effective assessment processes are in place where a child is referred to Children’s Social care Services.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provision of training and guidance for professionals working with challenging and aggressive parents and carers. 21 January 2008 Mother made a formal complaint of harassment.</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a:p>
            <a:endParaRPr lang="en-GB" dirty="0"/>
          </a:p>
          <a:p>
            <a:pPr>
              <a:buFont typeface="Arial" panose="020B0604020202020204" pitchFamily="34" charset="0"/>
              <a:buChar char="•"/>
            </a:pPr>
            <a:endParaRPr lang="en-GB" dirty="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28406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smtClean="0">
                <a:latin typeface="Arial" panose="020B0604020202020204" pitchFamily="34" charset="0"/>
                <a:cs typeface="Arial" panose="020B0604020202020204" pitchFamily="34" charset="0"/>
              </a:rPr>
              <a:t>Key issues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60" y="1100628"/>
            <a:ext cx="7520940" cy="5352708"/>
          </a:xfrm>
        </p:spPr>
        <p:txBody>
          <a:bodyPr>
            <a:normAutofit lnSpcReduction="10000"/>
          </a:bodyPr>
          <a:lstStyle/>
          <a:p>
            <a:pPr marL="171450" indent="-171450">
              <a:buFont typeface="Arial" panose="020B0604020202020204" pitchFamily="34" charset="0"/>
              <a:buChar char="•"/>
            </a:pPr>
            <a:r>
              <a:rPr lang="en-GB" dirty="0"/>
              <a:t>Ensuring better systems are in place for the delivery of school health services and the monitoring of </a:t>
            </a:r>
            <a:r>
              <a:rPr lang="en-GB"/>
              <a:t>school </a:t>
            </a:r>
            <a:r>
              <a:rPr lang="en-GB" smtClean="0"/>
              <a:t>That </a:t>
            </a:r>
            <a:r>
              <a:rPr lang="en-GB" dirty="0" smtClean="0"/>
              <a:t>the Secretary of State for the Department of Education reviews home education legislation to incorporate safeguarding responsibilities.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Ensuring that GP’s are aware of their responsibility to communicate safeguarding concerns arising from their interaction with children and families.</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Ensuring that education otherwise service (home education) demonstrates a prioritisation of the safeguarding of children educated at home.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Ensuring that social care staff receive appropriate support and supervision of their practice.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Calling upon the Children’s Trust partnership to initiate a public awareness campaign to enhance understanding of how  communities can contribute to safeguarding of vulnerable children.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endParaRPr lang="en-GB" dirty="0"/>
          </a:p>
          <a:p>
            <a:pPr>
              <a:buFont typeface="Arial" panose="020B0604020202020204" pitchFamily="34" charset="0"/>
              <a:buChar char="•"/>
            </a:pPr>
            <a:endParaRPr lang="en-GB" dirty="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268812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a:t>
            </a:r>
            <a:endParaRPr lang="en-GB" dirty="0"/>
          </a:p>
        </p:txBody>
      </p:sp>
      <p:sp>
        <p:nvSpPr>
          <p:cNvPr id="3" name="Content Placeholder 2"/>
          <p:cNvSpPr>
            <a:spLocks noGrp="1"/>
          </p:cNvSpPr>
          <p:nvPr>
            <p:ph idx="1"/>
          </p:nvPr>
        </p:nvSpPr>
        <p:spPr/>
        <p:txBody>
          <a:bodyPr>
            <a:normAutofit lnSpcReduction="10000"/>
          </a:bodyPr>
          <a:lstStyle/>
          <a:p>
            <a:pPr marL="0" indent="0">
              <a:buNone/>
            </a:pPr>
            <a:endParaRPr lang="en-GB" sz="2400" dirty="0"/>
          </a:p>
          <a:p>
            <a:r>
              <a:rPr lang="en-GB" sz="2400" dirty="0" smtClean="0"/>
              <a:t>Diverse / transient</a:t>
            </a:r>
          </a:p>
          <a:p>
            <a:r>
              <a:rPr lang="en-GB" sz="2400" dirty="0" smtClean="0"/>
              <a:t>Language barriers</a:t>
            </a:r>
          </a:p>
          <a:p>
            <a:r>
              <a:rPr lang="en-GB" sz="2400" dirty="0" smtClean="0"/>
              <a:t>Lack of community spirit</a:t>
            </a:r>
          </a:p>
          <a:p>
            <a:r>
              <a:rPr lang="en-GB" sz="2400" dirty="0" smtClean="0"/>
              <a:t>Community mentality described as ‘closed door’</a:t>
            </a:r>
          </a:p>
          <a:p>
            <a:endParaRPr lang="en-GB" sz="2400" dirty="0"/>
          </a:p>
          <a:p>
            <a:pPr marL="0" indent="0">
              <a:buNone/>
            </a:pPr>
            <a:r>
              <a:rPr lang="en-GB" sz="2400" dirty="0" smtClean="0"/>
              <a:t>Despite this, two reports were made by members of the community</a:t>
            </a:r>
          </a:p>
          <a:p>
            <a:pPr marL="0" indent="0">
              <a:buNone/>
            </a:pPr>
            <a:endParaRPr lang="en-GB" sz="2400" dirty="0" smtClean="0"/>
          </a:p>
          <a:p>
            <a:pPr marL="0" indent="0">
              <a:buNone/>
            </a:pPr>
            <a:endParaRPr lang="en-GB" sz="2400" dirty="0" smtClean="0"/>
          </a:p>
        </p:txBody>
      </p:sp>
      <p:pic>
        <p:nvPicPr>
          <p:cNvPr id="4" name="Picture 3"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043264"/>
            <a:ext cx="1979712" cy="1814736"/>
          </a:xfrm>
          <a:prstGeom prst="rect">
            <a:avLst/>
          </a:prstGeom>
          <a:noFill/>
          <a:ln>
            <a:noFill/>
          </a:ln>
        </p:spPr>
      </p:pic>
    </p:spTree>
    <p:extLst>
      <p:ext uri="{BB962C8B-B14F-4D97-AF65-F5344CB8AC3E}">
        <p14:creationId xmlns:p14="http://schemas.microsoft.com/office/powerpoint/2010/main" val="3003682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Findings- Brandon</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Neglect is much more prevalent in serious case reviews than had previously been understood. (Neglect found in 60% of the 139 reviews from 2009-2011)</a:t>
            </a:r>
          </a:p>
          <a:p>
            <a:r>
              <a:rPr lang="en-GB" dirty="0" smtClean="0"/>
              <a:t>Neglect can be life threatening and needs to be treated with as much urgency as other categories of maltreatment.</a:t>
            </a:r>
          </a:p>
          <a:p>
            <a:r>
              <a:rPr lang="en-GB" dirty="0" smtClean="0"/>
              <a:t>Neglect with the most serious outcomes is not confined to the youngest children and occurs across all ages.</a:t>
            </a:r>
          </a:p>
          <a:p>
            <a:r>
              <a:rPr lang="en-GB" dirty="0"/>
              <a:t>P</a:t>
            </a:r>
            <a:r>
              <a:rPr lang="en-GB" dirty="0" smtClean="0"/>
              <a:t>ossibility in a very small minority of cases neglect will be fatal /cause grave harm should be part of a practitioner’s mind set. </a:t>
            </a:r>
            <a:r>
              <a:rPr lang="en-GB" dirty="0"/>
              <a:t>N</a:t>
            </a:r>
            <a:r>
              <a:rPr lang="en-GB" dirty="0" smtClean="0"/>
              <a:t>ot to be alarmist but to discourage from minimising or downgrading the harm that can come from neglect and prevent drift.</a:t>
            </a:r>
          </a:p>
          <a:p>
            <a:r>
              <a:rPr lang="en-GB" dirty="0" smtClean="0"/>
              <a:t>The key aim is to ensure a healthy living environment and healthy relationships for children. Prevention and early help are crucial, so too is later stage help for older children living with consequences.</a:t>
            </a:r>
          </a:p>
          <a:p>
            <a:endParaRPr lang="en-GB" dirty="0" smtClean="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114" y="5877272"/>
            <a:ext cx="1069885" cy="980728"/>
          </a:xfrm>
          <a:prstGeom prst="rect">
            <a:avLst/>
          </a:prstGeom>
          <a:noFill/>
          <a:ln>
            <a:noFill/>
          </a:ln>
        </p:spPr>
      </p:pic>
    </p:spTree>
    <p:extLst>
      <p:ext uri="{BB962C8B-B14F-4D97-AF65-F5344CB8AC3E}">
        <p14:creationId xmlns:p14="http://schemas.microsoft.com/office/powerpoint/2010/main" val="6444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Context of Neglect and SCR’s</a:t>
            </a:r>
            <a:endParaRPr lang="en-GB" dirty="0"/>
          </a:p>
        </p:txBody>
      </p:sp>
      <p:sp>
        <p:nvSpPr>
          <p:cNvPr id="3" name="Content Placeholder 2"/>
          <p:cNvSpPr>
            <a:spLocks noGrp="1"/>
          </p:cNvSpPr>
          <p:nvPr>
            <p:ph idx="1"/>
          </p:nvPr>
        </p:nvSpPr>
        <p:spPr/>
        <p:txBody>
          <a:bodyPr/>
          <a:lstStyle/>
          <a:p>
            <a:r>
              <a:rPr lang="en-GB" sz="2400" dirty="0"/>
              <a:t>D</a:t>
            </a:r>
            <a:r>
              <a:rPr lang="en-GB" sz="2400" dirty="0" smtClean="0"/>
              <a:t>raws on information from over 800 cases between 2003 and 2011</a:t>
            </a:r>
            <a:r>
              <a:rPr lang="en-GB" dirty="0" smtClean="0"/>
              <a:t>.</a:t>
            </a:r>
          </a:p>
          <a:p>
            <a:r>
              <a:rPr lang="en-GB" sz="2400" dirty="0" smtClean="0"/>
              <a:t>SCR’s are not a reflection of typical child protection practice. In most cases with similar characteristics a child will not come to such catastrophic harm. </a:t>
            </a:r>
          </a:p>
          <a:p>
            <a:r>
              <a:rPr lang="en-GB" sz="2400" dirty="0" smtClean="0"/>
              <a:t>However there is learning about how risks of harm accumulate and combine and the points at which intervention might successfully help to contain the risks.</a:t>
            </a:r>
          </a:p>
          <a:p>
            <a:r>
              <a:rPr lang="en-GB" sz="2400" dirty="0" smtClean="0"/>
              <a:t>The learning is important for all children where they do not see  a social worker, as for those children with known child protection risks.</a:t>
            </a:r>
            <a:endParaRPr lang="en-GB" sz="2400"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9898" y="5589240"/>
            <a:ext cx="1384102" cy="1268760"/>
          </a:xfrm>
          <a:prstGeom prst="rect">
            <a:avLst/>
          </a:prstGeom>
          <a:noFill/>
          <a:ln>
            <a:noFill/>
          </a:ln>
        </p:spPr>
      </p:pic>
    </p:spTree>
    <p:extLst>
      <p:ext uri="{BB962C8B-B14F-4D97-AF65-F5344CB8AC3E}">
        <p14:creationId xmlns:p14="http://schemas.microsoft.com/office/powerpoint/2010/main" val="33926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68544" cy="1426170"/>
          </a:xfrm>
        </p:spPr>
        <p:txBody>
          <a:bodyPr>
            <a:normAutofit fontScale="90000"/>
          </a:bodyPr>
          <a:lstStyle/>
          <a:p>
            <a:r>
              <a:rPr lang="en-US" b="1" dirty="0"/>
              <a:t>Characteristics of children and families where children </a:t>
            </a:r>
            <a:r>
              <a:rPr lang="en-US" b="1" dirty="0" smtClean="0"/>
              <a:t>have </a:t>
            </a:r>
            <a:r>
              <a:rPr lang="en-GB" b="1" dirty="0" smtClean="0"/>
              <a:t>suffered </a:t>
            </a:r>
            <a:r>
              <a:rPr lang="en-GB" b="1" dirty="0"/>
              <a:t>neglect</a:t>
            </a:r>
            <a:endParaRPr lang="en-GB" dirty="0"/>
          </a:p>
        </p:txBody>
      </p:sp>
      <p:sp>
        <p:nvSpPr>
          <p:cNvPr id="3" name="Content Placeholder 2"/>
          <p:cNvSpPr>
            <a:spLocks noGrp="1"/>
          </p:cNvSpPr>
          <p:nvPr>
            <p:ph idx="1"/>
          </p:nvPr>
        </p:nvSpPr>
        <p:spPr>
          <a:xfrm>
            <a:off x="12778" y="1628800"/>
            <a:ext cx="8229600" cy="4525963"/>
          </a:xfrm>
        </p:spPr>
        <p:txBody>
          <a:bodyPr>
            <a:normAutofit fontScale="92500"/>
          </a:bodyPr>
          <a:lstStyle/>
          <a:p>
            <a:r>
              <a:rPr lang="en-US" b="1" dirty="0"/>
              <a:t>Children’s Ages: </a:t>
            </a:r>
            <a:r>
              <a:rPr lang="en-US" dirty="0"/>
              <a:t>Neglect features across all age ranges. </a:t>
            </a:r>
            <a:r>
              <a:rPr lang="en-US" dirty="0" smtClean="0"/>
              <a:t>Neglect </a:t>
            </a:r>
            <a:r>
              <a:rPr lang="en-US" dirty="0"/>
              <a:t>with the </a:t>
            </a:r>
            <a:r>
              <a:rPr lang="en-US" dirty="0" smtClean="0"/>
              <a:t>most serious </a:t>
            </a:r>
            <a:r>
              <a:rPr lang="en-US" dirty="0"/>
              <a:t>outcomes is not confined to the youngest children.</a:t>
            </a:r>
          </a:p>
          <a:p>
            <a:r>
              <a:rPr lang="en-US" b="1" dirty="0"/>
              <a:t>Gender: </a:t>
            </a:r>
            <a:r>
              <a:rPr lang="en-US" dirty="0"/>
              <a:t>A higher proportion of serious case reviews concerned girls with a CP plan </a:t>
            </a:r>
            <a:r>
              <a:rPr lang="en-US" dirty="0" smtClean="0"/>
              <a:t>for neglect </a:t>
            </a:r>
            <a:r>
              <a:rPr lang="en-US" dirty="0"/>
              <a:t>than boys (57%/43%). This is in contrast to CP plans for neglect nationally (</a:t>
            </a:r>
            <a:r>
              <a:rPr lang="en-US" dirty="0" err="1" smtClean="0"/>
              <a:t>i.e.not</a:t>
            </a:r>
            <a:r>
              <a:rPr lang="en-US" dirty="0" smtClean="0"/>
              <a:t> </a:t>
            </a:r>
            <a:r>
              <a:rPr lang="en-US" dirty="0"/>
              <a:t>SCR cases) where only 44 per cent of plans are for girls.</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4016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DSCB Business Plan and Strategic Priorities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SP3 Doncaster has effective arrangements for responding to key safeguarding risks ( particularly child sexual exploitation, missing children and </a:t>
            </a:r>
            <a:r>
              <a:rPr lang="en-GB" b="1" dirty="0" smtClean="0"/>
              <a:t>neglect</a:t>
            </a:r>
            <a:r>
              <a:rPr lang="en-GB" dirty="0" smtClean="0"/>
              <a:t>) promoting early identification and support to prevent escalation of risks to keep children safe.</a:t>
            </a:r>
          </a:p>
          <a:p>
            <a:r>
              <a:rPr lang="en-GB" dirty="0" smtClean="0"/>
              <a:t>3.4. to ensure and embed effective arrangements to respond to early signs of neglect; including for unborn children.</a:t>
            </a:r>
          </a:p>
          <a:p>
            <a:r>
              <a:rPr lang="en-GB" dirty="0" smtClean="0"/>
              <a:t>Draft neglect strategy written.</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439308"/>
            <a:ext cx="1547664" cy="1418692"/>
          </a:xfrm>
          <a:prstGeom prst="rect">
            <a:avLst/>
          </a:prstGeom>
          <a:noFill/>
          <a:ln>
            <a:noFill/>
          </a:ln>
        </p:spPr>
      </p:pic>
    </p:spTree>
    <p:extLst>
      <p:ext uri="{BB962C8B-B14F-4D97-AF65-F5344CB8AC3E}">
        <p14:creationId xmlns:p14="http://schemas.microsoft.com/office/powerpoint/2010/main" val="4315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94" y="188640"/>
            <a:ext cx="8939336" cy="1143000"/>
          </a:xfrm>
        </p:spPr>
        <p:txBody>
          <a:bodyPr>
            <a:normAutofit fontScale="90000"/>
          </a:bodyPr>
          <a:lstStyle/>
          <a:p>
            <a:r>
              <a:rPr lang="en-US" b="1" dirty="0"/>
              <a:t>Characteristics of children and families where children </a:t>
            </a:r>
            <a:r>
              <a:rPr lang="en-US" b="1" dirty="0" smtClean="0"/>
              <a:t>have </a:t>
            </a:r>
            <a:r>
              <a:rPr lang="en-GB" b="1" dirty="0" smtClean="0"/>
              <a:t>suffered </a:t>
            </a:r>
            <a:r>
              <a:rPr lang="en-GB" b="1" dirty="0"/>
              <a:t>neglect</a:t>
            </a:r>
            <a:endParaRPr lang="en-GB" dirty="0"/>
          </a:p>
        </p:txBody>
      </p:sp>
      <p:sp>
        <p:nvSpPr>
          <p:cNvPr id="3" name="Content Placeholder 2"/>
          <p:cNvSpPr>
            <a:spLocks noGrp="1"/>
          </p:cNvSpPr>
          <p:nvPr>
            <p:ph idx="1"/>
          </p:nvPr>
        </p:nvSpPr>
        <p:spPr/>
        <p:txBody>
          <a:bodyPr>
            <a:normAutofit lnSpcReduction="10000"/>
          </a:bodyPr>
          <a:lstStyle/>
          <a:p>
            <a:r>
              <a:rPr lang="en-US" b="1" dirty="0"/>
              <a:t>Family size: </a:t>
            </a:r>
            <a:r>
              <a:rPr lang="en-US" dirty="0"/>
              <a:t>S</a:t>
            </a:r>
            <a:r>
              <a:rPr lang="en-US" dirty="0" smtClean="0"/>
              <a:t>erious </a:t>
            </a:r>
            <a:r>
              <a:rPr lang="en-US" dirty="0"/>
              <a:t>case reviews tend to feature families of a larger size (with four </a:t>
            </a:r>
            <a:r>
              <a:rPr lang="en-US" dirty="0" smtClean="0"/>
              <a:t>or more </a:t>
            </a:r>
            <a:r>
              <a:rPr lang="en-US" dirty="0"/>
              <a:t>siblings) than found in the general </a:t>
            </a:r>
            <a:r>
              <a:rPr lang="en-US" dirty="0" err="1" smtClean="0"/>
              <a:t>populatoion</a:t>
            </a:r>
            <a:r>
              <a:rPr lang="en-US" dirty="0" smtClean="0"/>
              <a:t>. Almost </a:t>
            </a:r>
            <a:r>
              <a:rPr lang="en-US" dirty="0"/>
              <a:t>one in </a:t>
            </a:r>
            <a:r>
              <a:rPr lang="en-US" dirty="0" smtClean="0"/>
              <a:t>five families </a:t>
            </a:r>
            <a:r>
              <a:rPr lang="en-US" dirty="0"/>
              <a:t>were large in size.</a:t>
            </a:r>
          </a:p>
          <a:p>
            <a:r>
              <a:rPr lang="en-US" b="1" dirty="0"/>
              <a:t>Parental drug and alcohol misuse: </a:t>
            </a:r>
            <a:r>
              <a:rPr lang="en-US" dirty="0"/>
              <a:t>these parental characteristics (known to be </a:t>
            </a:r>
            <a:r>
              <a:rPr lang="en-US" dirty="0" smtClean="0"/>
              <a:t>associated with </a:t>
            </a:r>
            <a:r>
              <a:rPr lang="en-US" dirty="0"/>
              <a:t>neglect) were </a:t>
            </a:r>
            <a:r>
              <a:rPr lang="en-US" dirty="0" smtClean="0"/>
              <a:t>higher. Rates </a:t>
            </a:r>
            <a:r>
              <a:rPr lang="en-US" dirty="0"/>
              <a:t>of domestic violence were not higher.</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71322"/>
            <a:ext cx="1403648" cy="1286677"/>
          </a:xfrm>
          <a:prstGeom prst="rect">
            <a:avLst/>
          </a:prstGeom>
          <a:noFill/>
          <a:ln>
            <a:noFill/>
          </a:ln>
        </p:spPr>
      </p:pic>
    </p:spTree>
    <p:extLst>
      <p:ext uri="{BB962C8B-B14F-4D97-AF65-F5344CB8AC3E}">
        <p14:creationId xmlns:p14="http://schemas.microsoft.com/office/powerpoint/2010/main" val="325715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20000"/>
          </a:bodyPr>
          <a:lstStyle/>
          <a:p>
            <a:r>
              <a:rPr lang="en-US" dirty="0"/>
              <a:t>Looking at </a:t>
            </a:r>
            <a:r>
              <a:rPr lang="en-US" dirty="0" smtClean="0"/>
              <a:t>2005–2011</a:t>
            </a:r>
            <a:r>
              <a:rPr lang="en-US" dirty="0"/>
              <a:t>, </a:t>
            </a:r>
            <a:r>
              <a:rPr lang="en-US" dirty="0" smtClean="0"/>
              <a:t>using </a:t>
            </a:r>
            <a:r>
              <a:rPr lang="en-US" dirty="0"/>
              <a:t>a narrow definition of </a:t>
            </a:r>
            <a:r>
              <a:rPr lang="en-US" dirty="0" smtClean="0"/>
              <a:t>officially substantiated </a:t>
            </a:r>
            <a:r>
              <a:rPr lang="en-US" dirty="0"/>
              <a:t>neglect, we found neglect in 16 per cent, or approximately one in </a:t>
            </a:r>
            <a:r>
              <a:rPr lang="en-US" dirty="0" smtClean="0"/>
              <a:t>six (101</a:t>
            </a:r>
            <a:r>
              <a:rPr lang="en-US" dirty="0"/>
              <a:t>), of the 645 serious case </a:t>
            </a:r>
            <a:r>
              <a:rPr lang="en-US" dirty="0" smtClean="0"/>
              <a:t>reviews. In </a:t>
            </a:r>
            <a:r>
              <a:rPr lang="en-US" dirty="0"/>
              <a:t>each of these cases </a:t>
            </a:r>
            <a:r>
              <a:rPr lang="en-US" dirty="0" smtClean="0"/>
              <a:t>the child </a:t>
            </a:r>
            <a:r>
              <a:rPr lang="en-US" dirty="0"/>
              <a:t>had been the subject of a child protection (CP) plan for neglect at some </a:t>
            </a:r>
            <a:r>
              <a:rPr lang="en-US" dirty="0" smtClean="0"/>
              <a:t>point in </a:t>
            </a:r>
            <a:r>
              <a:rPr lang="en-US" dirty="0"/>
              <a:t>his or her life.</a:t>
            </a:r>
          </a:p>
          <a:p>
            <a:r>
              <a:rPr lang="en-US" dirty="0"/>
              <a:t>• For 59 children, a CP neglect plan was in place </a:t>
            </a:r>
            <a:r>
              <a:rPr lang="en-US" b="1" dirty="0"/>
              <a:t>at the time </a:t>
            </a:r>
            <a:r>
              <a:rPr lang="en-US" dirty="0"/>
              <a:t>of their death or </a:t>
            </a:r>
            <a:r>
              <a:rPr lang="en-US" dirty="0" smtClean="0"/>
              <a:t>serious harm</a:t>
            </a:r>
            <a:r>
              <a:rPr lang="en-US" dirty="0"/>
              <a:t>, for the other 42 children the plan had been </a:t>
            </a:r>
            <a:r>
              <a:rPr lang="en-US" b="1" dirty="0" smtClean="0"/>
              <a:t>discontinued</a:t>
            </a:r>
            <a:r>
              <a:rPr lang="en-US" dirty="0" smtClean="0"/>
              <a:t>. This shows </a:t>
            </a:r>
            <a:r>
              <a:rPr lang="en-US" dirty="0"/>
              <a:t>that some children living with substantiated neglect may be at risk of </a:t>
            </a:r>
            <a:r>
              <a:rPr lang="en-US" dirty="0" smtClean="0"/>
              <a:t>death, and </a:t>
            </a:r>
            <a:r>
              <a:rPr lang="en-US" dirty="0"/>
              <a:t>not just long-term developmental damage</a:t>
            </a:r>
            <a:r>
              <a:rPr lang="en-US" dirty="0" smtClean="0"/>
              <a:t>.</a:t>
            </a:r>
            <a:endParaRPr lang="en-GB" dirty="0"/>
          </a:p>
          <a:p>
            <a:pPr marL="0" indent="0">
              <a:buNone/>
            </a:pP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0399" y="5589240"/>
            <a:ext cx="1691679" cy="1268760"/>
          </a:xfrm>
          <a:prstGeom prst="rect">
            <a:avLst/>
          </a:prstGeom>
          <a:noFill/>
          <a:ln>
            <a:noFill/>
          </a:ln>
        </p:spPr>
      </p:pic>
    </p:spTree>
    <p:extLst>
      <p:ext uri="{BB962C8B-B14F-4D97-AF65-F5344CB8AC3E}">
        <p14:creationId xmlns:p14="http://schemas.microsoft.com/office/powerpoint/2010/main" val="377323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Neglect</a:t>
            </a:r>
            <a:endParaRPr lang="en-GB" dirty="0"/>
          </a:p>
        </p:txBody>
      </p:sp>
      <p:sp>
        <p:nvSpPr>
          <p:cNvPr id="3" name="Content Placeholder 2"/>
          <p:cNvSpPr>
            <a:spLocks noGrp="1"/>
          </p:cNvSpPr>
          <p:nvPr>
            <p:ph idx="1"/>
          </p:nvPr>
        </p:nvSpPr>
        <p:spPr/>
        <p:txBody>
          <a:bodyPr>
            <a:normAutofit lnSpcReduction="10000"/>
          </a:bodyPr>
          <a:lstStyle/>
          <a:p>
            <a:r>
              <a:rPr lang="en-GB" sz="4000" dirty="0" smtClean="0"/>
              <a:t>Brandon identifies six themes or categories of neglect that contributed to death or serious harm.</a:t>
            </a:r>
          </a:p>
          <a:p>
            <a:r>
              <a:rPr lang="en-GB" sz="4000" dirty="0" smtClean="0"/>
              <a:t>In your groups see if you can work out what they are?</a:t>
            </a:r>
          </a:p>
          <a:p>
            <a:r>
              <a:rPr lang="en-GB" sz="3000" i="1" dirty="0" smtClean="0"/>
              <a:t>A hint is to consider the different ways in which children die.</a:t>
            </a:r>
            <a:endParaRPr lang="en-GB" sz="3000" i="1"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71322"/>
            <a:ext cx="1403648" cy="1286677"/>
          </a:xfrm>
          <a:prstGeom prst="rect">
            <a:avLst/>
          </a:prstGeom>
          <a:noFill/>
          <a:ln>
            <a:noFill/>
          </a:ln>
        </p:spPr>
      </p:pic>
    </p:spTree>
    <p:extLst>
      <p:ext uri="{BB962C8B-B14F-4D97-AF65-F5344CB8AC3E}">
        <p14:creationId xmlns:p14="http://schemas.microsoft.com/office/powerpoint/2010/main" val="14620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themes</a:t>
            </a:r>
            <a:endParaRPr lang="en-GB" dirty="0"/>
          </a:p>
        </p:txBody>
      </p:sp>
      <p:sp>
        <p:nvSpPr>
          <p:cNvPr id="3" name="Content Placeholder 2"/>
          <p:cNvSpPr>
            <a:spLocks noGrp="1"/>
          </p:cNvSpPr>
          <p:nvPr>
            <p:ph idx="1"/>
          </p:nvPr>
        </p:nvSpPr>
        <p:spPr/>
        <p:txBody>
          <a:bodyPr/>
          <a:lstStyle/>
          <a:p>
            <a:r>
              <a:rPr lang="en-GB" dirty="0" smtClean="0"/>
              <a:t>Malnutrition</a:t>
            </a:r>
          </a:p>
          <a:p>
            <a:r>
              <a:rPr lang="en-GB" dirty="0" smtClean="0"/>
              <a:t>Medical neglect</a:t>
            </a:r>
          </a:p>
          <a:p>
            <a:r>
              <a:rPr lang="en-GB" dirty="0" smtClean="0"/>
              <a:t>Accidents with some elements of forewarning</a:t>
            </a:r>
          </a:p>
          <a:p>
            <a:r>
              <a:rPr lang="en-GB" smtClean="0"/>
              <a:t>Sudden unexpected </a:t>
            </a:r>
            <a:r>
              <a:rPr lang="en-GB" dirty="0" smtClean="0"/>
              <a:t>deaths in infancy</a:t>
            </a:r>
          </a:p>
          <a:p>
            <a:r>
              <a:rPr lang="en-GB" dirty="0" smtClean="0"/>
              <a:t>Neglect in combination with physical abuse</a:t>
            </a:r>
          </a:p>
          <a:p>
            <a:r>
              <a:rPr lang="en-GB" dirty="0" smtClean="0"/>
              <a:t>Suicide among young people</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572" y="5157192"/>
            <a:ext cx="1855427" cy="1700808"/>
          </a:xfrm>
          <a:prstGeom prst="rect">
            <a:avLst/>
          </a:prstGeom>
          <a:noFill/>
          <a:ln>
            <a:noFill/>
          </a:ln>
        </p:spPr>
      </p:pic>
    </p:spTree>
    <p:extLst>
      <p:ext uri="{BB962C8B-B14F-4D97-AF65-F5344CB8AC3E}">
        <p14:creationId xmlns:p14="http://schemas.microsoft.com/office/powerpoint/2010/main" val="66732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b="1" dirty="0"/>
              <a:t>Suicide among young people</a:t>
            </a:r>
            <a:r>
              <a:rPr lang="en-GB" dirty="0"/>
              <a:t/>
            </a:r>
            <a:br>
              <a:rPr lang="en-GB" dirty="0"/>
            </a:br>
            <a:endParaRPr lang="en-GB" dirty="0"/>
          </a:p>
        </p:txBody>
      </p:sp>
      <p:sp>
        <p:nvSpPr>
          <p:cNvPr id="3" name="Content Placeholder 2"/>
          <p:cNvSpPr>
            <a:spLocks noGrp="1"/>
          </p:cNvSpPr>
          <p:nvPr>
            <p:ph idx="1"/>
          </p:nvPr>
        </p:nvSpPr>
        <p:spPr>
          <a:xfrm>
            <a:off x="457200" y="1052736"/>
            <a:ext cx="8229600" cy="5073427"/>
          </a:xfrm>
        </p:spPr>
        <p:txBody>
          <a:bodyPr>
            <a:normAutofit fontScale="70000" lnSpcReduction="20000"/>
          </a:bodyPr>
          <a:lstStyle/>
          <a:p>
            <a:r>
              <a:rPr lang="en-GB" dirty="0"/>
              <a:t>L</a:t>
            </a:r>
            <a:r>
              <a:rPr lang="en-GB" dirty="0" smtClean="0"/>
              <a:t>ong-term </a:t>
            </a:r>
            <a:r>
              <a:rPr lang="en-GB" dirty="0"/>
              <a:t>history of neglect having a catastrophic effect on a child’s mental wellbeing.</a:t>
            </a:r>
          </a:p>
          <a:p>
            <a:r>
              <a:rPr lang="en-GB" dirty="0"/>
              <a:t>Learning points:</a:t>
            </a:r>
          </a:p>
          <a:p>
            <a:r>
              <a:rPr lang="en-GB" dirty="0" smtClean="0"/>
              <a:t> </a:t>
            </a:r>
            <a:r>
              <a:rPr lang="en-GB" dirty="0"/>
              <a:t>Young people with long experiences of chronic neglect and rejection find it </a:t>
            </a:r>
            <a:r>
              <a:rPr lang="en-GB" dirty="0" smtClean="0"/>
              <a:t>very difficult </a:t>
            </a:r>
            <a:r>
              <a:rPr lang="en-GB" dirty="0"/>
              <a:t>to trust and may present as hard to help.</a:t>
            </a:r>
          </a:p>
          <a:p>
            <a:r>
              <a:rPr lang="en-GB" dirty="0" smtClean="0"/>
              <a:t>The </a:t>
            </a:r>
            <a:r>
              <a:rPr lang="en-GB" dirty="0"/>
              <a:t>root causes of young people’s behaviour needs to be understood so that </a:t>
            </a:r>
            <a:r>
              <a:rPr lang="en-GB" dirty="0" smtClean="0"/>
              <a:t>professional responses </a:t>
            </a:r>
            <a:r>
              <a:rPr lang="en-GB" dirty="0"/>
              <a:t>do not confirm young people’s sense of </a:t>
            </a:r>
            <a:r>
              <a:rPr lang="en-GB" dirty="0" smtClean="0"/>
              <a:t>themselves as </a:t>
            </a:r>
            <a:r>
              <a:rPr lang="en-GB" dirty="0"/>
              <a:t>unworthy and unlovable</a:t>
            </a:r>
            <a:r>
              <a:rPr lang="en-GB" dirty="0" smtClean="0"/>
              <a:t>.</a:t>
            </a:r>
            <a:endParaRPr lang="en-GB" dirty="0"/>
          </a:p>
          <a:p>
            <a:r>
              <a:rPr lang="en-GB" dirty="0" smtClean="0"/>
              <a:t>Young </a:t>
            </a:r>
            <a:r>
              <a:rPr lang="en-GB" dirty="0"/>
              <a:t>people in care often feel compelled to go back home even if it means </a:t>
            </a:r>
            <a:r>
              <a:rPr lang="en-GB" dirty="0" smtClean="0"/>
              <a:t>more rejection</a:t>
            </a:r>
            <a:r>
              <a:rPr lang="en-GB" dirty="0"/>
              <a:t>. Once back home, young people and their families need a high </a:t>
            </a:r>
            <a:r>
              <a:rPr lang="en-GB" dirty="0" smtClean="0"/>
              <a:t>level, intensive </a:t>
            </a:r>
            <a:r>
              <a:rPr lang="en-GB" dirty="0"/>
              <a:t>support not a low level service.</a:t>
            </a:r>
          </a:p>
          <a:p>
            <a:r>
              <a:rPr lang="en-GB" dirty="0" smtClean="0"/>
              <a:t>At </a:t>
            </a:r>
            <a:r>
              <a:rPr lang="en-GB" dirty="0"/>
              <a:t>the age of 16 young people lose the protection of school and have no </a:t>
            </a:r>
            <a:r>
              <a:rPr lang="en-GB" dirty="0" smtClean="0"/>
              <a:t>equivalent protected </a:t>
            </a:r>
            <a:r>
              <a:rPr lang="en-GB" dirty="0"/>
              <a:t>route to adulthood and few routes out of a neglectful situation at home.</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439308"/>
            <a:ext cx="1547664" cy="1418692"/>
          </a:xfrm>
          <a:prstGeom prst="rect">
            <a:avLst/>
          </a:prstGeom>
          <a:noFill/>
          <a:ln>
            <a:noFill/>
          </a:ln>
        </p:spPr>
      </p:pic>
    </p:spTree>
    <p:extLst>
      <p:ext uri="{BB962C8B-B14F-4D97-AF65-F5344CB8AC3E}">
        <p14:creationId xmlns:p14="http://schemas.microsoft.com/office/powerpoint/2010/main" val="36356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Malnutrition</a:t>
            </a:r>
            <a:endParaRPr lang="en-GB" dirty="0"/>
          </a:p>
        </p:txBody>
      </p:sp>
      <p:sp>
        <p:nvSpPr>
          <p:cNvPr id="3" name="Content Placeholder 2"/>
          <p:cNvSpPr>
            <a:spLocks noGrp="1"/>
          </p:cNvSpPr>
          <p:nvPr>
            <p:ph idx="1"/>
          </p:nvPr>
        </p:nvSpPr>
        <p:spPr>
          <a:xfrm>
            <a:off x="457200" y="1340768"/>
            <a:ext cx="8229600" cy="4785395"/>
          </a:xfrm>
        </p:spPr>
        <p:txBody>
          <a:bodyPr>
            <a:normAutofit fontScale="70000" lnSpcReduction="20000"/>
          </a:bodyPr>
          <a:lstStyle/>
          <a:p>
            <a:pPr marL="0" indent="0">
              <a:buNone/>
            </a:pPr>
            <a:r>
              <a:rPr lang="en-GB" dirty="0"/>
              <a:t>M</a:t>
            </a:r>
            <a:r>
              <a:rPr lang="en-GB" dirty="0" smtClean="0"/>
              <a:t>alnutrition </a:t>
            </a:r>
            <a:r>
              <a:rPr lang="en-GB" dirty="0"/>
              <a:t>is defined as ‘life-threatening loss of weight or failure </a:t>
            </a:r>
            <a:r>
              <a:rPr lang="en-GB" dirty="0" smtClean="0"/>
              <a:t>to gain </a:t>
            </a:r>
            <a:r>
              <a:rPr lang="en-GB" dirty="0"/>
              <a:t>weight or serious consequences of neglecting to nourish the child</a:t>
            </a:r>
            <a:r>
              <a:rPr lang="en-GB" dirty="0" smtClean="0"/>
              <a:t>’. Learning </a:t>
            </a:r>
            <a:r>
              <a:rPr lang="en-GB" dirty="0"/>
              <a:t>points:</a:t>
            </a:r>
          </a:p>
          <a:p>
            <a:pPr marL="0" indent="0">
              <a:buNone/>
            </a:pPr>
            <a:r>
              <a:rPr lang="en-GB" dirty="0"/>
              <a:t>• None of the children who died or nearly died from malnutrition were in the </a:t>
            </a:r>
            <a:r>
              <a:rPr lang="en-GB" dirty="0" smtClean="0"/>
              <a:t>child protection </a:t>
            </a:r>
            <a:r>
              <a:rPr lang="en-GB" dirty="0"/>
              <a:t>system. C</a:t>
            </a:r>
            <a:r>
              <a:rPr lang="en-GB" dirty="0" smtClean="0"/>
              <a:t>ontact </a:t>
            </a:r>
            <a:r>
              <a:rPr lang="en-GB" dirty="0"/>
              <a:t>with any agency was almost non-existent </a:t>
            </a:r>
            <a:r>
              <a:rPr lang="en-GB" dirty="0" smtClean="0"/>
              <a:t>by the </a:t>
            </a:r>
            <a:r>
              <a:rPr lang="en-GB" dirty="0"/>
              <a:t>time of the child’s death or serious harm</a:t>
            </a:r>
            <a:r>
              <a:rPr lang="en-GB" dirty="0" smtClean="0"/>
              <a:t>.</a:t>
            </a:r>
          </a:p>
          <a:p>
            <a:pPr marL="0" indent="0">
              <a:buNone/>
            </a:pPr>
            <a:r>
              <a:rPr lang="en-GB" dirty="0" smtClean="0"/>
              <a:t>• </a:t>
            </a:r>
            <a:r>
              <a:rPr lang="en-GB" dirty="0"/>
              <a:t>Increased isolation of a family adds to the invisibility </a:t>
            </a:r>
            <a:r>
              <a:rPr lang="en-GB" dirty="0" smtClean="0"/>
              <a:t>so malnutrition </a:t>
            </a:r>
            <a:r>
              <a:rPr lang="en-GB" dirty="0"/>
              <a:t>is not </a:t>
            </a:r>
            <a:r>
              <a:rPr lang="en-GB" dirty="0" smtClean="0"/>
              <a:t>recognised. Isolation </a:t>
            </a:r>
            <a:r>
              <a:rPr lang="en-GB" dirty="0"/>
              <a:t>of the </a:t>
            </a:r>
            <a:r>
              <a:rPr lang="en-GB" dirty="0" smtClean="0"/>
              <a:t>child means </a:t>
            </a:r>
            <a:r>
              <a:rPr lang="en-GB" dirty="0"/>
              <a:t>that very poor relationships between the child and </a:t>
            </a:r>
            <a:r>
              <a:rPr lang="en-GB" dirty="0" smtClean="0"/>
              <a:t>caregiver </a:t>
            </a:r>
            <a:r>
              <a:rPr lang="en-GB" dirty="0"/>
              <a:t>cannot be observed </a:t>
            </a:r>
            <a:r>
              <a:rPr lang="en-GB" dirty="0" smtClean="0"/>
              <a:t>by professionals </a:t>
            </a:r>
            <a:r>
              <a:rPr lang="en-GB" dirty="0"/>
              <a:t>or the public</a:t>
            </a:r>
            <a:r>
              <a:rPr lang="en-GB" dirty="0" smtClean="0"/>
              <a:t>.</a:t>
            </a:r>
            <a:endParaRPr lang="en-GB" dirty="0"/>
          </a:p>
          <a:p>
            <a:pPr marL="0" indent="0">
              <a:buNone/>
            </a:pPr>
            <a:r>
              <a:rPr lang="en-GB" dirty="0" smtClean="0"/>
              <a:t>• </a:t>
            </a:r>
            <a:r>
              <a:rPr lang="en-GB" dirty="0"/>
              <a:t>Changes in the parents’ or carers’ behaviour (for example an increasingly </a:t>
            </a:r>
            <a:r>
              <a:rPr lang="en-GB" dirty="0" smtClean="0"/>
              <a:t>hostile manner </a:t>
            </a:r>
            <a:r>
              <a:rPr lang="en-GB" dirty="0"/>
              <a:t>of engagement or a complete withdrawal from services) can signal </a:t>
            </a:r>
            <a:r>
              <a:rPr lang="en-GB" dirty="0" smtClean="0"/>
              <a:t>life threatening</a:t>
            </a:r>
            <a:r>
              <a:rPr lang="en-GB" dirty="0"/>
              <a:t> </a:t>
            </a:r>
            <a:r>
              <a:rPr lang="en-GB" dirty="0" smtClean="0"/>
              <a:t>harm </a:t>
            </a:r>
            <a:r>
              <a:rPr lang="en-GB" dirty="0"/>
              <a:t>for a child being severely neglected and malnourished.</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439308"/>
            <a:ext cx="1547664" cy="1418692"/>
          </a:xfrm>
          <a:prstGeom prst="rect">
            <a:avLst/>
          </a:prstGeom>
          <a:noFill/>
          <a:ln>
            <a:noFill/>
          </a:ln>
        </p:spPr>
      </p:pic>
    </p:spTree>
    <p:extLst>
      <p:ext uri="{BB962C8B-B14F-4D97-AF65-F5344CB8AC3E}">
        <p14:creationId xmlns:p14="http://schemas.microsoft.com/office/powerpoint/2010/main" val="41981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a:t>Medical N</a:t>
            </a:r>
            <a:r>
              <a:rPr lang="en-GB" b="1" dirty="0" smtClean="0"/>
              <a:t>eglect</a:t>
            </a:r>
            <a:r>
              <a:rPr lang="en-GB" dirty="0"/>
              <a:t/>
            </a:r>
            <a:br>
              <a:rPr lang="en-GB" dirty="0"/>
            </a:br>
            <a:endParaRPr lang="en-GB" dirty="0"/>
          </a:p>
        </p:txBody>
      </p:sp>
      <p:sp>
        <p:nvSpPr>
          <p:cNvPr id="3" name="Content Placeholder 2"/>
          <p:cNvSpPr>
            <a:spLocks noGrp="1"/>
          </p:cNvSpPr>
          <p:nvPr>
            <p:ph idx="1"/>
          </p:nvPr>
        </p:nvSpPr>
        <p:spPr>
          <a:xfrm>
            <a:off x="457200" y="908720"/>
            <a:ext cx="8229600" cy="5217443"/>
          </a:xfrm>
        </p:spPr>
        <p:txBody>
          <a:bodyPr>
            <a:noAutofit/>
          </a:bodyPr>
          <a:lstStyle/>
          <a:p>
            <a:r>
              <a:rPr lang="en-GB" sz="2400" dirty="0"/>
              <a:t>M</a:t>
            </a:r>
            <a:r>
              <a:rPr lang="en-GB" sz="2400" dirty="0" smtClean="0"/>
              <a:t>edical </a:t>
            </a:r>
            <a:r>
              <a:rPr lang="en-GB" sz="2400" dirty="0"/>
              <a:t>neglect resulted in the child dying or nearly dying </a:t>
            </a:r>
            <a:r>
              <a:rPr lang="en-GB" sz="2400" dirty="0" smtClean="0"/>
              <a:t>because parents </a:t>
            </a:r>
            <a:r>
              <a:rPr lang="en-GB" sz="2400" dirty="0"/>
              <a:t>neglected to comply with medical advice.</a:t>
            </a:r>
          </a:p>
          <a:p>
            <a:r>
              <a:rPr lang="en-GB" sz="2400" dirty="0" smtClean="0"/>
              <a:t>Increased </a:t>
            </a:r>
            <a:r>
              <a:rPr lang="en-GB" sz="2400" dirty="0"/>
              <a:t>stress on the caregiver while coping for a child </a:t>
            </a:r>
            <a:r>
              <a:rPr lang="en-GB" sz="2400" dirty="0" smtClean="0"/>
              <a:t>with complex                            health </a:t>
            </a:r>
            <a:r>
              <a:rPr lang="en-GB" sz="2400" dirty="0"/>
              <a:t>needs, and their diminished willingness or capacity to </a:t>
            </a:r>
            <a:r>
              <a:rPr lang="en-GB" sz="2400" dirty="0" smtClean="0"/>
              <a:t>administer medication</a:t>
            </a:r>
            <a:r>
              <a:rPr lang="en-GB" sz="2400" dirty="0"/>
              <a:t>, was missed.</a:t>
            </a:r>
          </a:p>
          <a:p>
            <a:r>
              <a:rPr lang="en-GB" sz="2400" dirty="0" smtClean="0"/>
              <a:t>Professionals </a:t>
            </a:r>
            <a:r>
              <a:rPr lang="en-GB" sz="2400" dirty="0"/>
              <a:t>tended not to challenge parents’ behaviour when medication was </a:t>
            </a:r>
            <a:r>
              <a:rPr lang="en-GB" sz="2400" dirty="0" smtClean="0"/>
              <a:t>given erratically </a:t>
            </a:r>
            <a:r>
              <a:rPr lang="en-GB" sz="2400" dirty="0"/>
              <a:t>or consider reasons for parents’ reduced compliance with advice.</a:t>
            </a:r>
          </a:p>
          <a:p>
            <a:r>
              <a:rPr lang="en-GB" sz="2400" dirty="0" smtClean="0"/>
              <a:t>Undue </a:t>
            </a:r>
            <a:r>
              <a:rPr lang="en-GB" sz="2400" dirty="0"/>
              <a:t>professional optimism can </a:t>
            </a:r>
            <a:r>
              <a:rPr lang="en-GB" sz="2400" dirty="0" smtClean="0"/>
              <a:t>mean the </a:t>
            </a:r>
            <a:r>
              <a:rPr lang="en-GB" sz="2400" dirty="0"/>
              <a:t>impact of medical neglect and </a:t>
            </a:r>
            <a:r>
              <a:rPr lang="en-GB" sz="2400" dirty="0" smtClean="0"/>
              <a:t>the danger </a:t>
            </a:r>
            <a:r>
              <a:rPr lang="en-GB" sz="2400" dirty="0"/>
              <a:t>for the child is missed and thus no referral is ever </a:t>
            </a:r>
            <a:r>
              <a:rPr lang="en-GB" sz="2400" dirty="0" smtClean="0"/>
              <a:t>made.</a:t>
            </a:r>
          </a:p>
          <a:p>
            <a:r>
              <a:rPr lang="en-GB" sz="2400" dirty="0" smtClean="0"/>
              <a:t>Health </a:t>
            </a:r>
            <a:r>
              <a:rPr lang="en-GB" sz="2400" dirty="0"/>
              <a:t>professionals sometimes appear to shield parents from children’s </a:t>
            </a:r>
            <a:r>
              <a:rPr lang="en-GB" sz="2400" dirty="0" smtClean="0"/>
              <a:t>social care</a:t>
            </a:r>
            <a:r>
              <a:rPr lang="en-GB" sz="2400" dirty="0"/>
              <a:t>.</a:t>
            </a: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1344" y="5805264"/>
            <a:ext cx="1462656" cy="1052736"/>
          </a:xfrm>
          <a:prstGeom prst="rect">
            <a:avLst/>
          </a:prstGeom>
          <a:noFill/>
          <a:ln>
            <a:noFill/>
          </a:ln>
        </p:spPr>
      </p:pic>
    </p:spTree>
    <p:extLst>
      <p:ext uri="{BB962C8B-B14F-4D97-AF65-F5344CB8AC3E}">
        <p14:creationId xmlns:p14="http://schemas.microsoft.com/office/powerpoint/2010/main" val="10410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b="1" dirty="0"/>
              <a:t>‘Accidents’ with some elements of forewarning</a:t>
            </a:r>
            <a:r>
              <a:rPr lang="en-GB" dirty="0"/>
              <a:t/>
            </a:r>
            <a:br>
              <a:rPr lang="en-GB" dirty="0"/>
            </a:br>
            <a:endParaRPr lang="en-GB" dirty="0"/>
          </a:p>
        </p:txBody>
      </p:sp>
      <p:sp>
        <p:nvSpPr>
          <p:cNvPr id="3" name="Content Placeholder 2"/>
          <p:cNvSpPr>
            <a:spLocks noGrp="1"/>
          </p:cNvSpPr>
          <p:nvPr>
            <p:ph idx="1"/>
          </p:nvPr>
        </p:nvSpPr>
        <p:spPr>
          <a:xfrm>
            <a:off x="457200" y="1484784"/>
            <a:ext cx="8229600" cy="4641379"/>
          </a:xfrm>
        </p:spPr>
        <p:txBody>
          <a:bodyPr>
            <a:normAutofit fontScale="70000" lnSpcReduction="20000"/>
          </a:bodyPr>
          <a:lstStyle/>
          <a:p>
            <a:r>
              <a:rPr lang="en-GB" dirty="0"/>
              <a:t>The child was harmed or killed as a result of an accident but there were elements </a:t>
            </a:r>
            <a:r>
              <a:rPr lang="en-GB" dirty="0" smtClean="0"/>
              <a:t>of forewarning </a:t>
            </a:r>
            <a:r>
              <a:rPr lang="en-GB" dirty="0"/>
              <a:t>within a context of chronic, or long-term neglect coupled with, or </a:t>
            </a:r>
            <a:r>
              <a:rPr lang="en-GB" dirty="0" smtClean="0"/>
              <a:t>producing an </a:t>
            </a:r>
            <a:r>
              <a:rPr lang="en-GB" dirty="0"/>
              <a:t>unsafe environment</a:t>
            </a:r>
            <a:r>
              <a:rPr lang="en-GB" dirty="0" smtClean="0"/>
              <a:t>.</a:t>
            </a:r>
            <a:endParaRPr lang="en-GB" dirty="0"/>
          </a:p>
          <a:p>
            <a:r>
              <a:rPr lang="en-GB" dirty="0" smtClean="0"/>
              <a:t>There </a:t>
            </a:r>
            <a:r>
              <a:rPr lang="en-GB" dirty="0"/>
              <a:t>was drift and lack of a sense of urgency among professionals, even when </a:t>
            </a:r>
            <a:r>
              <a:rPr lang="en-GB" dirty="0" smtClean="0"/>
              <a:t>the risks </a:t>
            </a:r>
            <a:r>
              <a:rPr lang="en-GB" dirty="0"/>
              <a:t>of harm through poor supervision had been highlighted by a CP plan in </a:t>
            </a:r>
            <a:r>
              <a:rPr lang="en-GB" dirty="0" smtClean="0"/>
              <a:t>the category </a:t>
            </a:r>
            <a:r>
              <a:rPr lang="en-GB" dirty="0"/>
              <a:t>of neglect.</a:t>
            </a:r>
          </a:p>
          <a:p>
            <a:r>
              <a:rPr lang="en-GB" dirty="0" smtClean="0"/>
              <a:t> This </a:t>
            </a:r>
            <a:r>
              <a:rPr lang="en-GB" dirty="0"/>
              <a:t>is a systemic problem when drift and confusion is prompted by </a:t>
            </a:r>
            <a:r>
              <a:rPr lang="en-GB" dirty="0" smtClean="0"/>
              <a:t>overwhelming workloads</a:t>
            </a:r>
            <a:r>
              <a:rPr lang="en-GB" dirty="0"/>
              <a:t>, high staff turnover and high vacancy rates alongside numerous </a:t>
            </a:r>
            <a:r>
              <a:rPr lang="en-GB" dirty="0" smtClean="0"/>
              <a:t>unallocated cases</a:t>
            </a:r>
            <a:r>
              <a:rPr lang="en-GB" dirty="0"/>
              <a:t>.</a:t>
            </a:r>
          </a:p>
          <a:p>
            <a:r>
              <a:rPr lang="en-GB" dirty="0" smtClean="0"/>
              <a:t> </a:t>
            </a:r>
            <a:r>
              <a:rPr lang="en-GB" dirty="0"/>
              <a:t>Professionals were tolerant of dangerous conditions and poor care and some </a:t>
            </a:r>
            <a:r>
              <a:rPr lang="en-GB" dirty="0" smtClean="0"/>
              <a:t>children’s demeanour </a:t>
            </a:r>
            <a:r>
              <a:rPr lang="en-GB" dirty="0"/>
              <a:t>and behaviour were optimistically interpreted as ‘happy and playful</a:t>
            </a:r>
            <a:r>
              <a:rPr lang="en-GB" dirty="0" smtClean="0"/>
              <a:t>’, when </a:t>
            </a:r>
            <a:r>
              <a:rPr lang="en-GB" dirty="0"/>
              <a:t>they were living in an unsafe environment and had signs of poor </a:t>
            </a:r>
            <a:r>
              <a:rPr lang="en-GB" dirty="0" smtClean="0"/>
              <a:t>developmental progress</a:t>
            </a:r>
            <a:r>
              <a:rPr lang="en-GB" dirty="0"/>
              <a:t>.</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368993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b="1" dirty="0"/>
              <a:t>Sudden unexpected deaths in infancy</a:t>
            </a:r>
            <a:r>
              <a:rPr lang="en-GB" dirty="0"/>
              <a:t/>
            </a:r>
            <a:br>
              <a:rPr lang="en-GB" dirty="0"/>
            </a:br>
            <a:endParaRPr lang="en-GB" dirty="0"/>
          </a:p>
        </p:txBody>
      </p:sp>
      <p:sp>
        <p:nvSpPr>
          <p:cNvPr id="3" name="Content Placeholder 2"/>
          <p:cNvSpPr>
            <a:spLocks noGrp="1"/>
          </p:cNvSpPr>
          <p:nvPr>
            <p:ph idx="1"/>
          </p:nvPr>
        </p:nvSpPr>
        <p:spPr>
          <a:xfrm>
            <a:off x="457200" y="908720"/>
            <a:ext cx="8229600" cy="5217443"/>
          </a:xfrm>
        </p:spPr>
        <p:txBody>
          <a:bodyPr>
            <a:normAutofit fontScale="77500" lnSpcReduction="20000"/>
          </a:bodyPr>
          <a:lstStyle/>
          <a:p>
            <a:r>
              <a:rPr lang="en-GB" dirty="0" smtClean="0"/>
              <a:t>“Unexplained </a:t>
            </a:r>
            <a:r>
              <a:rPr lang="en-GB" dirty="0"/>
              <a:t>infant deaths, within a context of </a:t>
            </a:r>
            <a:r>
              <a:rPr lang="en-GB" dirty="0" smtClean="0"/>
              <a:t>neglectful care </a:t>
            </a:r>
            <a:r>
              <a:rPr lang="en-GB" dirty="0"/>
              <a:t>and a hazardous home environment</a:t>
            </a:r>
            <a:r>
              <a:rPr lang="en-GB" dirty="0" smtClean="0"/>
              <a:t>’.</a:t>
            </a:r>
            <a:endParaRPr lang="en-GB" dirty="0"/>
          </a:p>
          <a:p>
            <a:r>
              <a:rPr lang="en-GB" dirty="0" smtClean="0"/>
              <a:t>The </a:t>
            </a:r>
            <a:r>
              <a:rPr lang="en-GB" dirty="0"/>
              <a:t>particular vulnerability of young babies in highly dangerous living </a:t>
            </a:r>
            <a:r>
              <a:rPr lang="en-GB" dirty="0" smtClean="0"/>
              <a:t>conditions can </a:t>
            </a:r>
            <a:r>
              <a:rPr lang="en-GB" dirty="0"/>
              <a:t>be missed by </a:t>
            </a:r>
            <a:r>
              <a:rPr lang="en-GB" dirty="0" smtClean="0"/>
              <a:t>practitioners who </a:t>
            </a:r>
            <a:r>
              <a:rPr lang="en-GB" dirty="0"/>
              <a:t>should be on high alert in </a:t>
            </a:r>
            <a:r>
              <a:rPr lang="en-GB" dirty="0" smtClean="0"/>
              <a:t>these circumstances</a:t>
            </a:r>
            <a:r>
              <a:rPr lang="en-GB" dirty="0"/>
              <a:t>. This can be especially relevant when working with large </a:t>
            </a:r>
            <a:r>
              <a:rPr lang="en-GB" dirty="0" smtClean="0"/>
              <a:t>families where </a:t>
            </a:r>
            <a:r>
              <a:rPr lang="en-GB" dirty="0"/>
              <a:t>the needs of individual children can be lost.</a:t>
            </a:r>
          </a:p>
          <a:p>
            <a:r>
              <a:rPr lang="en-GB" dirty="0" smtClean="0"/>
              <a:t> </a:t>
            </a:r>
            <a:r>
              <a:rPr lang="en-GB" dirty="0"/>
              <a:t>Professionals can be falsely reassured about a baby’s safety even when the infant </a:t>
            </a:r>
            <a:r>
              <a:rPr lang="en-GB" dirty="0" smtClean="0"/>
              <a:t>is the </a:t>
            </a:r>
            <a:r>
              <a:rPr lang="en-GB" dirty="0"/>
              <a:t>subject of a CP plan for neglect. A good relationship between a baby and </a:t>
            </a:r>
            <a:r>
              <a:rPr lang="en-GB" dirty="0" smtClean="0"/>
              <a:t>parent cannot </a:t>
            </a:r>
            <a:r>
              <a:rPr lang="en-GB" dirty="0"/>
              <a:t>keep the infant safe for example when co-sleeping with a parent who </a:t>
            </a:r>
            <a:r>
              <a:rPr lang="en-GB" dirty="0" smtClean="0"/>
              <a:t>has consumed </a:t>
            </a:r>
            <a:r>
              <a:rPr lang="en-GB" dirty="0"/>
              <a:t>drugs or alcohol.</a:t>
            </a:r>
          </a:p>
          <a:p>
            <a:r>
              <a:rPr lang="en-GB" dirty="0" smtClean="0"/>
              <a:t> </a:t>
            </a:r>
            <a:r>
              <a:rPr lang="en-GB" dirty="0"/>
              <a:t>Intervention to prevent SUDI where there are known risk factors (smoking, </a:t>
            </a:r>
            <a:r>
              <a:rPr lang="en-GB" dirty="0" smtClean="0"/>
              <a:t>substance misuse </a:t>
            </a:r>
            <a:r>
              <a:rPr lang="en-GB" dirty="0"/>
              <a:t>and co-sleeping) is not always followed through with families.</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439308"/>
            <a:ext cx="1547664" cy="1418692"/>
          </a:xfrm>
          <a:prstGeom prst="rect">
            <a:avLst/>
          </a:prstGeom>
          <a:noFill/>
          <a:ln>
            <a:noFill/>
          </a:ln>
        </p:spPr>
      </p:pic>
    </p:spTree>
    <p:extLst>
      <p:ext uri="{BB962C8B-B14F-4D97-AF65-F5344CB8AC3E}">
        <p14:creationId xmlns:p14="http://schemas.microsoft.com/office/powerpoint/2010/main" val="3597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Neglect in combination with physical abuse</a:t>
            </a:r>
            <a:r>
              <a:rPr lang="en-GB" dirty="0"/>
              <a:t/>
            </a:r>
            <a:br>
              <a:rPr lang="en-GB" dirty="0"/>
            </a:br>
            <a:endParaRPr lang="en-GB" dirty="0"/>
          </a:p>
        </p:txBody>
      </p:sp>
      <p:sp>
        <p:nvSpPr>
          <p:cNvPr id="3" name="Content Placeholder 2"/>
          <p:cNvSpPr>
            <a:spLocks noGrp="1"/>
          </p:cNvSpPr>
          <p:nvPr>
            <p:ph idx="1"/>
          </p:nvPr>
        </p:nvSpPr>
        <p:spPr/>
        <p:txBody>
          <a:bodyPr>
            <a:normAutofit fontScale="77500" lnSpcReduction="20000"/>
          </a:bodyPr>
          <a:lstStyle/>
          <a:p>
            <a:r>
              <a:rPr lang="en-GB" dirty="0"/>
              <a:t>A</a:t>
            </a:r>
            <a:r>
              <a:rPr lang="en-GB" dirty="0" smtClean="0"/>
              <a:t>ssumptions </a:t>
            </a:r>
            <a:r>
              <a:rPr lang="en-GB" dirty="0"/>
              <a:t>about neglect masked the physical danger to the life of the child</a:t>
            </a:r>
            <a:r>
              <a:rPr lang="en-GB" dirty="0" smtClean="0"/>
              <a:t>.</a:t>
            </a:r>
            <a:endParaRPr lang="en-GB" dirty="0"/>
          </a:p>
          <a:p>
            <a:r>
              <a:rPr lang="en-GB" dirty="0" smtClean="0"/>
              <a:t>In </a:t>
            </a:r>
            <a:r>
              <a:rPr lang="en-GB" dirty="0"/>
              <a:t>these cases there tended to be a gradual dilution and forgetting of concerns </a:t>
            </a:r>
            <a:r>
              <a:rPr lang="en-GB" dirty="0" smtClean="0"/>
              <a:t>about the </a:t>
            </a:r>
            <a:r>
              <a:rPr lang="en-GB" dirty="0"/>
              <a:t>risk of physical harm which would be overtaken by a ‘this is only neglect’ </a:t>
            </a:r>
            <a:r>
              <a:rPr lang="en-GB" dirty="0" smtClean="0"/>
              <a:t>mind set</a:t>
            </a:r>
            <a:r>
              <a:rPr lang="en-GB" dirty="0"/>
              <a:t>.</a:t>
            </a:r>
          </a:p>
          <a:p>
            <a:r>
              <a:rPr lang="en-GB" dirty="0" smtClean="0"/>
              <a:t>The </a:t>
            </a:r>
            <a:r>
              <a:rPr lang="en-GB" dirty="0"/>
              <a:t>neglect label meant that the real risks from physical assault as well as </a:t>
            </a:r>
            <a:r>
              <a:rPr lang="en-GB" dirty="0" smtClean="0"/>
              <a:t>from neglect </a:t>
            </a:r>
            <a:r>
              <a:rPr lang="en-GB" dirty="0"/>
              <a:t>were not taken seriously.</a:t>
            </a:r>
          </a:p>
          <a:p>
            <a:r>
              <a:rPr lang="en-GB" dirty="0" smtClean="0"/>
              <a:t>The </a:t>
            </a:r>
            <a:r>
              <a:rPr lang="en-GB" dirty="0"/>
              <a:t>danger here is that in categorising children as experiencing neglect, less </a:t>
            </a:r>
            <a:r>
              <a:rPr lang="en-GB" dirty="0" smtClean="0"/>
              <a:t>attention is </a:t>
            </a:r>
            <a:r>
              <a:rPr lang="en-GB" dirty="0"/>
              <a:t>paid both to the neglect itself and to the other risks they face. In particular, </a:t>
            </a:r>
            <a:r>
              <a:rPr lang="en-GB" dirty="0" smtClean="0"/>
              <a:t>neglect does </a:t>
            </a:r>
            <a:r>
              <a:rPr lang="en-GB" dirty="0"/>
              <a:t>not preclude physical abuse.</a:t>
            </a: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169325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Neglect</a:t>
            </a:r>
            <a:endParaRPr lang="en-GB" dirty="0"/>
          </a:p>
        </p:txBody>
      </p:sp>
      <p:sp>
        <p:nvSpPr>
          <p:cNvPr id="3" name="Content Placeholder 2"/>
          <p:cNvSpPr>
            <a:spLocks noGrp="1"/>
          </p:cNvSpPr>
          <p:nvPr>
            <p:ph idx="1"/>
          </p:nvPr>
        </p:nvSpPr>
        <p:spPr/>
        <p:txBody>
          <a:bodyPr/>
          <a:lstStyle/>
          <a:p>
            <a:r>
              <a:rPr lang="en-GB" dirty="0" smtClean="0"/>
              <a:t>In your groups discuss and write down a definition of neglect.</a:t>
            </a:r>
          </a:p>
          <a:p>
            <a:r>
              <a:rPr lang="en-GB" dirty="0" smtClean="0"/>
              <a:t>Nominate one person to feedback.</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12260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t>
            </a:r>
            <a:r>
              <a:rPr lang="en-GB" b="1" dirty="0"/>
              <a:t>aintaining a healthy environment</a:t>
            </a:r>
            <a:endParaRPr lang="en-GB" dirty="0"/>
          </a:p>
        </p:txBody>
      </p:sp>
      <p:sp>
        <p:nvSpPr>
          <p:cNvPr id="3" name="Content Placeholder 2"/>
          <p:cNvSpPr>
            <a:spLocks noGrp="1"/>
          </p:cNvSpPr>
          <p:nvPr>
            <p:ph idx="1"/>
          </p:nvPr>
        </p:nvSpPr>
        <p:spPr/>
        <p:txBody>
          <a:bodyPr>
            <a:normAutofit fontScale="70000" lnSpcReduction="20000"/>
          </a:bodyPr>
          <a:lstStyle/>
          <a:p>
            <a:r>
              <a:rPr lang="en-US" dirty="0"/>
              <a:t>An important way for neglected children to stay safe is to be more physically and </a:t>
            </a:r>
            <a:r>
              <a:rPr lang="en-US" dirty="0" smtClean="0"/>
              <a:t>emotionally healthy have </a:t>
            </a:r>
            <a:r>
              <a:rPr lang="en-US" dirty="0"/>
              <a:t>safe and healthy living conditions. </a:t>
            </a:r>
            <a:endParaRPr lang="en-US" dirty="0" smtClean="0"/>
          </a:p>
          <a:p>
            <a:r>
              <a:rPr lang="en-US" dirty="0" smtClean="0"/>
              <a:t>A </a:t>
            </a:r>
            <a:r>
              <a:rPr lang="en-US" dirty="0"/>
              <a:t>safe living </a:t>
            </a:r>
            <a:r>
              <a:rPr lang="en-US" dirty="0" smtClean="0"/>
              <a:t>environment is </a:t>
            </a:r>
            <a:r>
              <a:rPr lang="en-US" dirty="0"/>
              <a:t>a basic precondition for a safe relationship between children </a:t>
            </a:r>
            <a:r>
              <a:rPr lang="en-US" dirty="0" smtClean="0"/>
              <a:t>of all ages and </a:t>
            </a:r>
            <a:r>
              <a:rPr lang="en-US" dirty="0"/>
              <a:t>their caregivers. </a:t>
            </a:r>
            <a:endParaRPr lang="en-US" dirty="0" smtClean="0"/>
          </a:p>
          <a:p>
            <a:r>
              <a:rPr lang="en-US" dirty="0" smtClean="0"/>
              <a:t>It </a:t>
            </a:r>
            <a:r>
              <a:rPr lang="en-US" dirty="0"/>
              <a:t>is right and necessary that all children have decent living </a:t>
            </a:r>
            <a:r>
              <a:rPr lang="en-US" dirty="0" smtClean="0"/>
              <a:t>conditions but </a:t>
            </a:r>
            <a:r>
              <a:rPr lang="en-US" dirty="0"/>
              <a:t>those caring for the child also have a responsibility to maintain a child </a:t>
            </a:r>
            <a:r>
              <a:rPr lang="en-US" dirty="0" smtClean="0"/>
              <a:t>friendly environment</a:t>
            </a:r>
            <a:r>
              <a:rPr lang="en-US" dirty="0"/>
              <a:t>. </a:t>
            </a:r>
            <a:endParaRPr lang="en-US" dirty="0" smtClean="0"/>
          </a:p>
          <a:p>
            <a:r>
              <a:rPr lang="en-US" dirty="0" smtClean="0"/>
              <a:t>Professionals </a:t>
            </a:r>
            <a:r>
              <a:rPr lang="en-US" dirty="0"/>
              <a:t>need to make a </a:t>
            </a:r>
            <a:r>
              <a:rPr lang="en-US" dirty="0" smtClean="0"/>
              <a:t>judgment </a:t>
            </a:r>
            <a:r>
              <a:rPr lang="en-US" dirty="0"/>
              <a:t>about whether parents are able </a:t>
            </a:r>
            <a:r>
              <a:rPr lang="en-US" dirty="0" smtClean="0"/>
              <a:t>to maintain </a:t>
            </a:r>
            <a:r>
              <a:rPr lang="en-US" dirty="0"/>
              <a:t>a safe and healthy environment if they are given reasonable support.</a:t>
            </a:r>
          </a:p>
          <a:p>
            <a:r>
              <a:rPr lang="en-US" dirty="0"/>
              <a:t>If parents have a good relationship with children but their living conditions are not </a:t>
            </a:r>
            <a:r>
              <a:rPr lang="en-US" dirty="0" smtClean="0"/>
              <a:t>safe, then </a:t>
            </a:r>
            <a:r>
              <a:rPr lang="en-US" dirty="0"/>
              <a:t>the child is not safe.</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661248"/>
            <a:ext cx="1331640" cy="1196751"/>
          </a:xfrm>
          <a:prstGeom prst="rect">
            <a:avLst/>
          </a:prstGeom>
          <a:noFill/>
          <a:ln>
            <a:noFill/>
          </a:ln>
        </p:spPr>
      </p:pic>
    </p:spTree>
    <p:extLst>
      <p:ext uri="{BB962C8B-B14F-4D97-AF65-F5344CB8AC3E}">
        <p14:creationId xmlns:p14="http://schemas.microsoft.com/office/powerpoint/2010/main" val="35592725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Messages for policy makers, decision makers, practitioners and managers</a:t>
            </a:r>
            <a:endParaRPr lang="en-GB" dirty="0"/>
          </a:p>
        </p:txBody>
      </p:sp>
      <p:sp>
        <p:nvSpPr>
          <p:cNvPr id="3" name="Content Placeholder 2"/>
          <p:cNvSpPr>
            <a:spLocks noGrp="1"/>
          </p:cNvSpPr>
          <p:nvPr>
            <p:ph idx="1"/>
          </p:nvPr>
        </p:nvSpPr>
        <p:spPr/>
        <p:txBody>
          <a:bodyPr>
            <a:normAutofit fontScale="85000" lnSpcReduction="20000"/>
          </a:bodyPr>
          <a:lstStyle/>
          <a:p>
            <a:r>
              <a:rPr lang="en-US" dirty="0"/>
              <a:t>A public health approach to neglect offers good opportunities for prevention </a:t>
            </a:r>
            <a:r>
              <a:rPr lang="en-US" dirty="0" smtClean="0"/>
              <a:t>and for </a:t>
            </a:r>
            <a:r>
              <a:rPr lang="en-US" dirty="0"/>
              <a:t>spreading health promotion </a:t>
            </a:r>
            <a:r>
              <a:rPr lang="en-US" dirty="0" smtClean="0"/>
              <a:t>messages.</a:t>
            </a:r>
          </a:p>
          <a:p>
            <a:r>
              <a:rPr lang="en-US" dirty="0" smtClean="0"/>
              <a:t>Unsafe </a:t>
            </a:r>
            <a:r>
              <a:rPr lang="en-US" dirty="0"/>
              <a:t>accommodation combined with lapses in parental supervision can be </a:t>
            </a:r>
            <a:r>
              <a:rPr lang="en-US" dirty="0" smtClean="0"/>
              <a:t>life threatening </a:t>
            </a:r>
          </a:p>
          <a:p>
            <a:r>
              <a:rPr lang="en-US" dirty="0" smtClean="0"/>
              <a:t>Targeted </a:t>
            </a:r>
            <a:r>
              <a:rPr lang="en-US" dirty="0"/>
              <a:t>support </a:t>
            </a:r>
            <a:r>
              <a:rPr lang="en-US" dirty="0" smtClean="0"/>
              <a:t>for families </a:t>
            </a:r>
            <a:r>
              <a:rPr lang="en-US" dirty="0"/>
              <a:t>known to be vulnerable can help to prevent accidents (Reading et al 2008</a:t>
            </a:r>
            <a:r>
              <a:rPr lang="en-US" dirty="0" smtClean="0"/>
              <a:t>).</a:t>
            </a:r>
          </a:p>
          <a:p>
            <a:r>
              <a:rPr lang="en-US" dirty="0" smtClean="0"/>
              <a:t>Vulnerable </a:t>
            </a:r>
            <a:r>
              <a:rPr lang="en-US" dirty="0"/>
              <a:t>adolescents with a long history of neglect and rejection, and who may </a:t>
            </a:r>
            <a:r>
              <a:rPr lang="en-US" dirty="0" smtClean="0"/>
              <a:t>be care </a:t>
            </a:r>
            <a:r>
              <a:rPr lang="en-US" dirty="0"/>
              <a:t>leavers, can rarely thrive living alone in isolated, poor quality </a:t>
            </a:r>
            <a:r>
              <a:rPr lang="en-US" dirty="0" smtClean="0"/>
              <a:t>accommodation but </a:t>
            </a:r>
            <a:r>
              <a:rPr lang="en-US" dirty="0"/>
              <a:t>need a safe, supportive environment</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236" y="5373216"/>
            <a:ext cx="1619764" cy="1484784"/>
          </a:xfrm>
          <a:prstGeom prst="rect">
            <a:avLst/>
          </a:prstGeom>
          <a:noFill/>
          <a:ln>
            <a:noFill/>
          </a:ln>
        </p:spPr>
      </p:pic>
    </p:spTree>
    <p:extLst>
      <p:ext uri="{BB962C8B-B14F-4D97-AF65-F5344CB8AC3E}">
        <p14:creationId xmlns:p14="http://schemas.microsoft.com/office/powerpoint/2010/main" val="2287541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Maintaining a healthy, safe relationship</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Parents can wittingly and unwittingly be a source of danger rather than comfort to their child. Practitioners can miss the life-threatening risks that arise when relationships are so poor that care, nurture and supervision are almost non-existent. </a:t>
            </a:r>
          </a:p>
          <a:p>
            <a:pPr>
              <a:buFont typeface="Wingdings" panose="05000000000000000000" pitchFamily="2" charset="2"/>
              <a:buChar char="§"/>
            </a:pPr>
            <a:r>
              <a:rPr lang="en-US" dirty="0" smtClean="0"/>
              <a:t>While </a:t>
            </a:r>
            <a:r>
              <a:rPr lang="en-US" dirty="0"/>
              <a:t>every </a:t>
            </a:r>
            <a:r>
              <a:rPr lang="en-US" dirty="0" smtClean="0"/>
              <a:t>effort should </a:t>
            </a:r>
            <a:r>
              <a:rPr lang="en-US" dirty="0"/>
              <a:t>be made to intervene early to prevent a parent–child relationship deteriorating </a:t>
            </a:r>
            <a:r>
              <a:rPr lang="en-US" dirty="0" smtClean="0"/>
              <a:t>in this </a:t>
            </a:r>
            <a:r>
              <a:rPr lang="en-US" dirty="0"/>
              <a:t>way, once this has happened urgent action needs to be taken. Action is stalled </a:t>
            </a:r>
            <a:r>
              <a:rPr lang="en-US" dirty="0" smtClean="0"/>
              <a:t>when this </a:t>
            </a:r>
            <a:r>
              <a:rPr lang="en-US" dirty="0"/>
              <a:t>danger is hidden, and when children, adolescents and families disappear from </a:t>
            </a:r>
            <a:r>
              <a:rPr lang="en-US" dirty="0" smtClean="0"/>
              <a:t>view.</a:t>
            </a:r>
          </a:p>
          <a:p>
            <a:pPr marL="0" indent="0">
              <a:buNone/>
            </a:pP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304" y="5877272"/>
            <a:ext cx="1259631" cy="980728"/>
          </a:xfrm>
          <a:prstGeom prst="rect">
            <a:avLst/>
          </a:prstGeom>
          <a:noFill/>
          <a:ln>
            <a:noFill/>
          </a:ln>
        </p:spPr>
      </p:pic>
    </p:spTree>
    <p:extLst>
      <p:ext uri="{BB962C8B-B14F-4D97-AF65-F5344CB8AC3E}">
        <p14:creationId xmlns:p14="http://schemas.microsoft.com/office/powerpoint/2010/main" val="3874941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Group Exercise- How do we effectively intervene in cases of Neglect</a:t>
            </a:r>
            <a:endParaRPr lang="en-GB" dirty="0"/>
          </a:p>
        </p:txBody>
      </p:sp>
      <p:sp>
        <p:nvSpPr>
          <p:cNvPr id="3" name="Content Placeholder 2"/>
          <p:cNvSpPr>
            <a:spLocks noGrp="1"/>
          </p:cNvSpPr>
          <p:nvPr>
            <p:ph idx="1"/>
          </p:nvPr>
        </p:nvSpPr>
        <p:spPr/>
        <p:txBody>
          <a:bodyPr/>
          <a:lstStyle/>
          <a:p>
            <a:pPr marL="0" indent="0">
              <a:buNone/>
            </a:pPr>
            <a:r>
              <a:rPr lang="en-GB" dirty="0" smtClean="0"/>
              <a:t>Please use the following headings on flip chart paper: nominate one person to feed back</a:t>
            </a:r>
          </a:p>
          <a:p>
            <a:pPr>
              <a:buFontTx/>
              <a:buChar char="-"/>
            </a:pPr>
            <a:r>
              <a:rPr lang="en-GB" dirty="0" smtClean="0"/>
              <a:t>Children and Young People?</a:t>
            </a:r>
          </a:p>
          <a:p>
            <a:pPr>
              <a:buFontTx/>
              <a:buChar char="-"/>
            </a:pPr>
            <a:r>
              <a:rPr lang="en-GB" dirty="0" smtClean="0"/>
              <a:t>With parents and carers?</a:t>
            </a:r>
          </a:p>
          <a:p>
            <a:pPr>
              <a:buFontTx/>
              <a:buChar char="-"/>
            </a:pPr>
            <a:r>
              <a:rPr lang="en-GB" dirty="0" smtClean="0"/>
              <a:t>At policy level?</a:t>
            </a:r>
          </a:p>
          <a:p>
            <a:pPr>
              <a:buFontTx/>
              <a:buChar char="-"/>
            </a:pP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236" y="5373216"/>
            <a:ext cx="1619764" cy="1484784"/>
          </a:xfrm>
          <a:prstGeom prst="rect">
            <a:avLst/>
          </a:prstGeom>
          <a:noFill/>
          <a:ln>
            <a:noFill/>
          </a:ln>
        </p:spPr>
      </p:pic>
    </p:spTree>
    <p:extLst>
      <p:ext uri="{BB962C8B-B14F-4D97-AF65-F5344CB8AC3E}">
        <p14:creationId xmlns:p14="http://schemas.microsoft.com/office/powerpoint/2010/main" val="7966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Successful Intervention</a:t>
            </a:r>
            <a:endParaRPr lang="en-GB" dirty="0"/>
          </a:p>
        </p:txBody>
      </p:sp>
      <p:sp>
        <p:nvSpPr>
          <p:cNvPr id="3" name="Content Placeholder 2"/>
          <p:cNvSpPr>
            <a:spLocks noGrp="1"/>
          </p:cNvSpPr>
          <p:nvPr>
            <p:ph idx="1"/>
          </p:nvPr>
        </p:nvSpPr>
        <p:spPr/>
        <p:txBody>
          <a:bodyPr>
            <a:normAutofit/>
          </a:bodyPr>
          <a:lstStyle/>
          <a:p>
            <a:r>
              <a:rPr lang="en-GB" dirty="0" smtClean="0"/>
              <a:t>The </a:t>
            </a:r>
            <a:r>
              <a:rPr lang="en-GB" dirty="0"/>
              <a:t>Munro Review also highlights the core skills needed for successful communication with children: listening, being able to convey genuine interest, empathic concern, understanding, emotional warmth, respect for the child, and the capacity to reflect and to manage emotions (Jones, 2003).</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464" y="5013176"/>
            <a:ext cx="2012535" cy="1844824"/>
          </a:xfrm>
          <a:prstGeom prst="rect">
            <a:avLst/>
          </a:prstGeom>
          <a:noFill/>
          <a:ln>
            <a:noFill/>
          </a:ln>
        </p:spPr>
      </p:pic>
    </p:spTree>
    <p:extLst>
      <p:ext uri="{BB962C8B-B14F-4D97-AF65-F5344CB8AC3E}">
        <p14:creationId xmlns:p14="http://schemas.microsoft.com/office/powerpoint/2010/main" val="160471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Causes </a:t>
            </a:r>
            <a:r>
              <a:rPr lang="en-GB" dirty="0"/>
              <a:t>of </a:t>
            </a:r>
            <a:r>
              <a:rPr lang="en-GB" dirty="0" smtClean="0"/>
              <a:t>Neglect</a:t>
            </a:r>
            <a:endParaRPr lang="en-GB" dirty="0"/>
          </a:p>
        </p:txBody>
      </p:sp>
      <p:sp>
        <p:nvSpPr>
          <p:cNvPr id="3" name="Content Placeholder 2"/>
          <p:cNvSpPr>
            <a:spLocks noGrp="1"/>
          </p:cNvSpPr>
          <p:nvPr>
            <p:ph idx="1"/>
          </p:nvPr>
        </p:nvSpPr>
        <p:spPr>
          <a:xfrm>
            <a:off x="457200" y="1124744"/>
            <a:ext cx="8229600" cy="5001419"/>
          </a:xfrm>
        </p:spPr>
        <p:txBody>
          <a:bodyPr>
            <a:normAutofit fontScale="85000" lnSpcReduction="10000"/>
          </a:bodyPr>
          <a:lstStyle/>
          <a:p>
            <a:pPr lvl="1" fontAlgn="base"/>
            <a:r>
              <a:rPr lang="en-GB" dirty="0"/>
              <a:t>The parents’ past history and experience of being parented</a:t>
            </a:r>
            <a:endParaRPr lang="en-GB" sz="3600" dirty="0"/>
          </a:p>
          <a:p>
            <a:pPr lvl="1" fontAlgn="base"/>
            <a:r>
              <a:rPr lang="en-GB" dirty="0" smtClean="0"/>
              <a:t>The </a:t>
            </a:r>
            <a:r>
              <a:rPr lang="en-GB" dirty="0"/>
              <a:t>meaning of the child to the parents</a:t>
            </a:r>
            <a:endParaRPr lang="en-GB" sz="3600" dirty="0"/>
          </a:p>
          <a:p>
            <a:pPr lvl="1" fontAlgn="base"/>
            <a:r>
              <a:rPr lang="en-GB" dirty="0" smtClean="0"/>
              <a:t>Parents</a:t>
            </a:r>
            <a:r>
              <a:rPr lang="en-GB" dirty="0"/>
              <a:t>’ own personal difficulties</a:t>
            </a:r>
            <a:endParaRPr lang="en-GB" sz="3600" dirty="0"/>
          </a:p>
          <a:p>
            <a:pPr lvl="1" fontAlgn="base"/>
            <a:r>
              <a:rPr lang="en-GB" dirty="0" smtClean="0"/>
              <a:t>Social </a:t>
            </a:r>
            <a:r>
              <a:rPr lang="en-GB" dirty="0"/>
              <a:t>isolation, poverty and serious social exclusion</a:t>
            </a:r>
            <a:endParaRPr lang="en-GB" sz="3600" dirty="0"/>
          </a:p>
          <a:p>
            <a:pPr lvl="0" fontAlgn="base"/>
            <a:r>
              <a:rPr lang="en-GB" dirty="0"/>
              <a:t>To intervene effectively in cases of neglect it is important to: </a:t>
            </a:r>
            <a:endParaRPr lang="en-GB" sz="2800" dirty="0"/>
          </a:p>
          <a:p>
            <a:pPr lvl="1" fontAlgn="base"/>
            <a:r>
              <a:rPr lang="en-GB" dirty="0" smtClean="0"/>
              <a:t>Understand </a:t>
            </a:r>
            <a:r>
              <a:rPr lang="en-GB" dirty="0"/>
              <a:t>the perspectives of the child and their family</a:t>
            </a:r>
            <a:endParaRPr lang="en-GB" sz="3600" dirty="0"/>
          </a:p>
          <a:p>
            <a:pPr lvl="1" fontAlgn="base"/>
            <a:r>
              <a:rPr lang="en-GB" dirty="0" smtClean="0"/>
              <a:t>Assess </a:t>
            </a:r>
            <a:r>
              <a:rPr lang="en-GB" dirty="0"/>
              <a:t>parents’ ability and motivation to change</a:t>
            </a:r>
            <a:endParaRPr lang="en-GB" sz="3600" dirty="0"/>
          </a:p>
          <a:p>
            <a:pPr lvl="1" fontAlgn="base"/>
            <a:r>
              <a:rPr lang="en-GB" dirty="0" smtClean="0"/>
              <a:t>Reflect </a:t>
            </a:r>
            <a:r>
              <a:rPr lang="en-GB" dirty="0"/>
              <a:t>on how our underlying assumptions about neglect may affect our response – for example, focusing on practical support to improve physical conditions in the home at the expense of other aspects of care</a:t>
            </a:r>
            <a:endParaRPr lang="en-GB" sz="3600"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769344"/>
            <a:ext cx="1187624" cy="1088655"/>
          </a:xfrm>
          <a:prstGeom prst="rect">
            <a:avLst/>
          </a:prstGeom>
          <a:noFill/>
          <a:ln>
            <a:noFill/>
          </a:ln>
        </p:spPr>
      </p:pic>
    </p:spTree>
    <p:extLst>
      <p:ext uri="{BB962C8B-B14F-4D97-AF65-F5344CB8AC3E}">
        <p14:creationId xmlns:p14="http://schemas.microsoft.com/office/powerpoint/2010/main" val="8466185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Maintaining a healthy, safe relationship</a:t>
            </a:r>
            <a:endParaRPr lang="en-GB" dirty="0"/>
          </a:p>
        </p:txBody>
      </p:sp>
      <p:sp>
        <p:nvSpPr>
          <p:cNvPr id="3" name="Content Placeholder 2"/>
          <p:cNvSpPr>
            <a:spLocks noGrp="1"/>
          </p:cNvSpPr>
          <p:nvPr>
            <p:ph idx="1"/>
          </p:nvPr>
        </p:nvSpPr>
        <p:spPr/>
        <p:txBody>
          <a:bodyPr>
            <a:normAutofit fontScale="85000" lnSpcReduction="10000"/>
          </a:bodyPr>
          <a:lstStyle/>
          <a:p>
            <a:r>
              <a:rPr lang="en-US" dirty="0"/>
              <a:t>Practitioners need to </a:t>
            </a:r>
            <a:r>
              <a:rPr lang="en-US" dirty="0" smtClean="0"/>
              <a:t>be </a:t>
            </a:r>
            <a:r>
              <a:rPr lang="en-US" dirty="0"/>
              <a:t>attuned to the relationship between parents and children, even where parents present as loving but may be failing to cope, for example with the demands of their child’s complex health needs or disability.</a:t>
            </a:r>
          </a:p>
          <a:p>
            <a:r>
              <a:rPr lang="en-US" dirty="0"/>
              <a:t>Older children carry the legacy of their experiences of neglect and rejection with them. As a consequence, threats to their own life can come from their own high-risk </a:t>
            </a:r>
            <a:r>
              <a:rPr lang="en-US" dirty="0" err="1"/>
              <a:t>behaviour</a:t>
            </a:r>
            <a:r>
              <a:rPr lang="en-US" dirty="0"/>
              <a:t> or from suicide. Adolescents need to maintain, or be helped to build, safe, healthy relationships with their peers and with caring adults.</a:t>
            </a:r>
            <a:endParaRPr lang="en-GB" dirty="0"/>
          </a:p>
          <a:p>
            <a:endParaRPr lang="en-GB" dirty="0"/>
          </a:p>
        </p:txBody>
      </p:sp>
      <p:pic>
        <p:nvPicPr>
          <p:cNvPr id="5" name="Picture 4"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304" y="5877272"/>
            <a:ext cx="1259631" cy="980728"/>
          </a:xfrm>
          <a:prstGeom prst="rect">
            <a:avLst/>
          </a:prstGeom>
          <a:noFill/>
          <a:ln>
            <a:noFill/>
          </a:ln>
        </p:spPr>
      </p:pic>
    </p:spTree>
    <p:extLst>
      <p:ext uri="{BB962C8B-B14F-4D97-AF65-F5344CB8AC3E}">
        <p14:creationId xmlns:p14="http://schemas.microsoft.com/office/powerpoint/2010/main" val="1177527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To consider:</a:t>
            </a:r>
          </a:p>
          <a:p>
            <a:pPr marL="0" indent="0">
              <a:buNone/>
            </a:pPr>
            <a:r>
              <a:rPr lang="en-GB" dirty="0" smtClean="0"/>
              <a:t>How we define neglect</a:t>
            </a:r>
          </a:p>
          <a:p>
            <a:pPr marL="0" indent="0">
              <a:buNone/>
            </a:pPr>
            <a:r>
              <a:rPr lang="en-GB" dirty="0"/>
              <a:t>I</a:t>
            </a:r>
            <a:r>
              <a:rPr lang="en-GB" dirty="0" smtClean="0"/>
              <a:t>mpact on childhood development</a:t>
            </a:r>
          </a:p>
          <a:p>
            <a:pPr marL="0" indent="0">
              <a:buNone/>
            </a:pPr>
            <a:r>
              <a:rPr lang="en-GB" dirty="0" smtClean="0"/>
              <a:t>Identifying different types of neglect</a:t>
            </a:r>
          </a:p>
          <a:p>
            <a:pPr marL="0" indent="0">
              <a:buNone/>
            </a:pPr>
            <a:r>
              <a:rPr lang="en-GB" dirty="0" smtClean="0"/>
              <a:t>Challenging the myths</a:t>
            </a:r>
          </a:p>
          <a:p>
            <a:pPr marL="0" indent="0">
              <a:buNone/>
            </a:pPr>
            <a:r>
              <a:rPr lang="en-GB" dirty="0" smtClean="0"/>
              <a:t>Learning Lessons from Kyra </a:t>
            </a:r>
            <a:r>
              <a:rPr lang="en-GB" dirty="0" err="1" smtClean="0"/>
              <a:t>Ishaq</a:t>
            </a:r>
            <a:endParaRPr lang="en-GB" dirty="0" smtClean="0"/>
          </a:p>
          <a:p>
            <a:pPr marL="0" indent="0">
              <a:buNone/>
            </a:pPr>
            <a:r>
              <a:rPr lang="en-GB" dirty="0" smtClean="0"/>
              <a:t>Analysis of Serious Case Reviews</a:t>
            </a:r>
          </a:p>
          <a:p>
            <a:pPr marL="0" indent="0">
              <a:buNone/>
            </a:pPr>
            <a:r>
              <a:rPr lang="en-GB" dirty="0" smtClean="0"/>
              <a:t>How we assess and intervene</a:t>
            </a:r>
          </a:p>
          <a:p>
            <a:endParaRPr lang="en-GB" dirty="0" smtClean="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712" y="4481736"/>
            <a:ext cx="2592288" cy="2376264"/>
          </a:xfrm>
          <a:prstGeom prst="rect">
            <a:avLst/>
          </a:prstGeom>
          <a:noFill/>
          <a:ln>
            <a:noFill/>
          </a:ln>
        </p:spPr>
      </p:pic>
    </p:spTree>
    <p:extLst>
      <p:ext uri="{BB962C8B-B14F-4D97-AF65-F5344CB8AC3E}">
        <p14:creationId xmlns:p14="http://schemas.microsoft.com/office/powerpoint/2010/main" val="114731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Messages for policy makers, decision makers, practitioners and managers</a:t>
            </a:r>
            <a:endParaRPr lang="en-GB" dirty="0"/>
          </a:p>
        </p:txBody>
      </p:sp>
      <p:sp>
        <p:nvSpPr>
          <p:cNvPr id="3" name="Content Placeholder 2"/>
          <p:cNvSpPr>
            <a:spLocks noGrp="1"/>
          </p:cNvSpPr>
          <p:nvPr>
            <p:ph idx="1"/>
          </p:nvPr>
        </p:nvSpPr>
        <p:spPr/>
        <p:txBody>
          <a:bodyPr>
            <a:normAutofit/>
          </a:bodyPr>
          <a:lstStyle/>
          <a:p>
            <a:r>
              <a:rPr lang="en-US" dirty="0"/>
              <a:t>Routine contact between parents and professionals should be an opportunity </a:t>
            </a:r>
            <a:r>
              <a:rPr lang="en-US" dirty="0" smtClean="0"/>
              <a:t>to promote </a:t>
            </a:r>
            <a:r>
              <a:rPr lang="en-US" dirty="0"/>
              <a:t>sensitive and attuned parenting. </a:t>
            </a:r>
            <a:endParaRPr lang="en-US" dirty="0" smtClean="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4195518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Messages for policy makers, decision makers, practitioners and managers</a:t>
            </a:r>
            <a:endParaRPr lang="en-GB" dirty="0"/>
          </a:p>
        </p:txBody>
      </p:sp>
      <p:sp>
        <p:nvSpPr>
          <p:cNvPr id="3" name="Content Placeholder 2"/>
          <p:cNvSpPr>
            <a:spLocks noGrp="1"/>
          </p:cNvSpPr>
          <p:nvPr>
            <p:ph idx="1"/>
          </p:nvPr>
        </p:nvSpPr>
        <p:spPr/>
        <p:txBody>
          <a:bodyPr>
            <a:normAutofit lnSpcReduction="10000"/>
          </a:bodyPr>
          <a:lstStyle/>
          <a:p>
            <a:r>
              <a:rPr lang="en-US" dirty="0"/>
              <a:t>Missed appointments should be followed up and not considered a reason to withdraw a service. Children and young people who disappear from view </a:t>
            </a:r>
            <a:r>
              <a:rPr lang="en-US" i="1" dirty="0"/>
              <a:t>may </a:t>
            </a:r>
            <a:r>
              <a:rPr lang="en-US" dirty="0"/>
              <a:t>be at risk of severe or life-threatening harm from neglect</a:t>
            </a:r>
            <a:r>
              <a:rPr lang="en-US" dirty="0" smtClean="0"/>
              <a:t>.</a:t>
            </a:r>
            <a:endParaRPr lang="en-GB" dirty="0"/>
          </a:p>
          <a:p>
            <a:r>
              <a:rPr lang="en-US" dirty="0" smtClean="0"/>
              <a:t>Practitioners </a:t>
            </a:r>
            <a:r>
              <a:rPr lang="en-US" dirty="0"/>
              <a:t>and managers should recognize how easily the harm that can come from neglect can be minimized, downgraded or allowed to drift. </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856" y="5669868"/>
            <a:ext cx="1296144" cy="1188132"/>
          </a:xfrm>
          <a:prstGeom prst="rect">
            <a:avLst/>
          </a:prstGeom>
          <a:noFill/>
          <a:ln>
            <a:noFill/>
          </a:ln>
        </p:spPr>
      </p:pic>
    </p:spTree>
    <p:extLst>
      <p:ext uri="{BB962C8B-B14F-4D97-AF65-F5344CB8AC3E}">
        <p14:creationId xmlns:p14="http://schemas.microsoft.com/office/powerpoint/2010/main" val="2772844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Two </a:t>
            </a:r>
            <a:r>
              <a:rPr lang="en-GB" dirty="0"/>
              <a:t>statutory definitions of neglect</a:t>
            </a:r>
          </a:p>
        </p:txBody>
      </p:sp>
      <p:sp>
        <p:nvSpPr>
          <p:cNvPr id="3" name="Content Placeholder 2"/>
          <p:cNvSpPr>
            <a:spLocks noGrp="1"/>
          </p:cNvSpPr>
          <p:nvPr>
            <p:ph idx="1"/>
          </p:nvPr>
        </p:nvSpPr>
        <p:spPr/>
        <p:txBody>
          <a:bodyPr>
            <a:normAutofit/>
          </a:bodyPr>
          <a:lstStyle/>
          <a:p>
            <a:r>
              <a:rPr lang="en-GB" dirty="0" smtClean="0"/>
              <a:t>A </a:t>
            </a:r>
            <a:r>
              <a:rPr lang="en-GB" dirty="0"/>
              <a:t>criminal offence under the Children </a:t>
            </a:r>
            <a:r>
              <a:rPr lang="en-GB" dirty="0" smtClean="0"/>
              <a:t>Act </a:t>
            </a:r>
            <a:r>
              <a:rPr lang="en-GB" dirty="0"/>
              <a:t>1933 </a:t>
            </a:r>
            <a:r>
              <a:rPr lang="en-GB" dirty="0" smtClean="0"/>
              <a:t>defined </a:t>
            </a:r>
            <a:r>
              <a:rPr lang="en-GB" dirty="0"/>
              <a:t>as failure "to provide adequate food, clothing, medical aid or lodging for [a child], or </a:t>
            </a:r>
            <a:r>
              <a:rPr lang="en-GB" dirty="0" smtClean="0"/>
              <a:t>……failed </a:t>
            </a:r>
            <a:r>
              <a:rPr lang="en-GB" dirty="0"/>
              <a:t>to take steps to procure it to be </a:t>
            </a:r>
            <a:r>
              <a:rPr lang="en-GB" dirty="0" smtClean="0"/>
              <a:t>provided“</a:t>
            </a:r>
          </a:p>
          <a:p>
            <a:r>
              <a:rPr lang="en-GB" dirty="0"/>
              <a:t>focus on physical neglect rather than emotional or psychological maltreatment</a:t>
            </a:r>
          </a:p>
          <a:p>
            <a:endParaRPr lang="en-GB"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241286"/>
            <a:ext cx="1763688" cy="1616714"/>
          </a:xfrm>
          <a:prstGeom prst="rect">
            <a:avLst/>
          </a:prstGeom>
          <a:noFill/>
          <a:ln>
            <a:noFill/>
          </a:ln>
        </p:spPr>
      </p:pic>
    </p:spTree>
    <p:extLst>
      <p:ext uri="{BB962C8B-B14F-4D97-AF65-F5344CB8AC3E}">
        <p14:creationId xmlns:p14="http://schemas.microsoft.com/office/powerpoint/2010/main" val="344298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Listening to children and young people</a:t>
            </a:r>
            <a:r>
              <a:rPr lang="en-GB" dirty="0"/>
              <a:t/>
            </a:r>
            <a:br>
              <a:rPr lang="en-GB" dirty="0"/>
            </a:br>
            <a:endParaRPr lang="en-GB"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n-GB" dirty="0"/>
              <a:t>The best interests of children and young people should be at the centre of any professional intervention for neglect</a:t>
            </a:r>
            <a:r>
              <a:rPr lang="en-GB" dirty="0" smtClean="0"/>
              <a:t>.</a:t>
            </a:r>
          </a:p>
          <a:p>
            <a:r>
              <a:rPr lang="en-GB" dirty="0" smtClean="0"/>
              <a:t> </a:t>
            </a:r>
            <a:r>
              <a:rPr lang="en-GB" dirty="0"/>
              <a:t>C</a:t>
            </a:r>
            <a:r>
              <a:rPr lang="en-GB" dirty="0" smtClean="0"/>
              <a:t>hildren </a:t>
            </a:r>
            <a:r>
              <a:rPr lang="en-GB" dirty="0"/>
              <a:t>and young people are a key source of information about their lives and the impact any problems are having on them, within the specific culture and values of their family. </a:t>
            </a:r>
            <a:r>
              <a:rPr lang="en-GB" dirty="0" smtClean="0"/>
              <a:t>(Munro Review)</a:t>
            </a:r>
          </a:p>
          <a:p>
            <a:r>
              <a:rPr lang="en-GB" dirty="0" smtClean="0"/>
              <a:t>Children </a:t>
            </a:r>
            <a:r>
              <a:rPr lang="en-GB" dirty="0"/>
              <a:t>and young people should therefore be fully involved in any assessments or interventions.</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5307292"/>
            <a:ext cx="1691680" cy="1550707"/>
          </a:xfrm>
          <a:prstGeom prst="rect">
            <a:avLst/>
          </a:prstGeom>
          <a:noFill/>
          <a:ln>
            <a:noFill/>
          </a:ln>
        </p:spPr>
      </p:pic>
    </p:spTree>
    <p:extLst>
      <p:ext uri="{BB962C8B-B14F-4D97-AF65-F5344CB8AC3E}">
        <p14:creationId xmlns:p14="http://schemas.microsoft.com/office/powerpoint/2010/main" val="27885188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Parents Past History and experience of being parented</a:t>
            </a:r>
            <a:br>
              <a:rPr lang="en-GB" dirty="0"/>
            </a:br>
            <a:endParaRPr lang="en-GB" dirty="0"/>
          </a:p>
        </p:txBody>
      </p:sp>
      <p:sp>
        <p:nvSpPr>
          <p:cNvPr id="3" name="Content Placeholder 2"/>
          <p:cNvSpPr>
            <a:spLocks noGrp="1"/>
          </p:cNvSpPr>
          <p:nvPr>
            <p:ph idx="1"/>
          </p:nvPr>
        </p:nvSpPr>
        <p:spPr>
          <a:xfrm>
            <a:off x="457200" y="1412776"/>
            <a:ext cx="8229600" cy="4713387"/>
          </a:xfrm>
        </p:spPr>
        <p:txBody>
          <a:bodyPr>
            <a:normAutofit fontScale="85000" lnSpcReduction="20000"/>
          </a:bodyPr>
          <a:lstStyle/>
          <a:p>
            <a:r>
              <a:rPr lang="en-GB" dirty="0"/>
              <a:t>Parents and caregivers who are neglectful have often suffered maltreatment or rejection in their own childhoods. </a:t>
            </a:r>
            <a:endParaRPr lang="en-GB" dirty="0" smtClean="0"/>
          </a:p>
          <a:p>
            <a:r>
              <a:rPr lang="en-GB" dirty="0" smtClean="0"/>
              <a:t>Unresolved </a:t>
            </a:r>
            <a:r>
              <a:rPr lang="en-GB" dirty="0"/>
              <a:t>traumas and losses can affect the way in which parents and caregivers care for their own children. </a:t>
            </a:r>
            <a:endParaRPr lang="en-GB" dirty="0" smtClean="0"/>
          </a:p>
          <a:p>
            <a:r>
              <a:rPr lang="en-GB" dirty="0" smtClean="0"/>
              <a:t>The </a:t>
            </a:r>
            <a:r>
              <a:rPr lang="en-GB" dirty="0"/>
              <a:t>possible links between a person’s experience of being parented, and their own parenting styles can mean that families develop patterns of neglectful parenting across generations. </a:t>
            </a:r>
            <a:endParaRPr lang="en-GB" dirty="0" smtClean="0"/>
          </a:p>
          <a:p>
            <a:r>
              <a:rPr lang="en-GB" dirty="0" smtClean="0"/>
              <a:t>This </a:t>
            </a:r>
            <a:r>
              <a:rPr lang="en-GB" dirty="0"/>
              <a:t>is an important factor to consider when placing neglected children with extended family members</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769344"/>
            <a:ext cx="1187624" cy="1088655"/>
          </a:xfrm>
          <a:prstGeom prst="rect">
            <a:avLst/>
          </a:prstGeom>
          <a:noFill/>
          <a:ln>
            <a:noFill/>
          </a:ln>
        </p:spPr>
      </p:pic>
    </p:spTree>
    <p:extLst>
      <p:ext uri="{BB962C8B-B14F-4D97-AF65-F5344CB8AC3E}">
        <p14:creationId xmlns:p14="http://schemas.microsoft.com/office/powerpoint/2010/main" val="10802868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GB" b="1" dirty="0"/>
              <a:t>The role of fathers</a:t>
            </a:r>
            <a:r>
              <a:rPr lang="en-GB" dirty="0"/>
              <a:t/>
            </a:r>
            <a:br>
              <a:rPr lang="en-GB" dirty="0"/>
            </a:br>
            <a:endParaRPr lang="en-GB" dirty="0"/>
          </a:p>
        </p:txBody>
      </p:sp>
      <p:sp>
        <p:nvSpPr>
          <p:cNvPr id="3" name="Content Placeholder 2"/>
          <p:cNvSpPr>
            <a:spLocks noGrp="1"/>
          </p:cNvSpPr>
          <p:nvPr>
            <p:ph idx="1"/>
          </p:nvPr>
        </p:nvSpPr>
        <p:spPr>
          <a:xfrm>
            <a:off x="457200" y="1124744"/>
            <a:ext cx="8229600" cy="5001419"/>
          </a:xfrm>
        </p:spPr>
        <p:txBody>
          <a:bodyPr>
            <a:normAutofit fontScale="85000" lnSpcReduction="10000"/>
          </a:bodyPr>
          <a:lstStyle/>
          <a:p>
            <a:r>
              <a:rPr lang="en-GB" dirty="0"/>
              <a:t>It also critical to focus on fathers as well as mothers. Research and serious case reviews (SCRs) have demonstrated that interventions often only focus on mothers, with fathers often not considered. </a:t>
            </a:r>
            <a:endParaRPr lang="en-GB" dirty="0" smtClean="0"/>
          </a:p>
          <a:p>
            <a:r>
              <a:rPr lang="en-GB" dirty="0" smtClean="0"/>
              <a:t>Fathers </a:t>
            </a:r>
            <a:r>
              <a:rPr lang="en-GB" dirty="0"/>
              <a:t>are important in children’s lives, and strategies to improve the quality of care children receive are likely to be more effective with the support of fathers and male caregivers (Daniel and Taylor, 2005). </a:t>
            </a:r>
            <a:endParaRPr lang="en-GB" dirty="0" smtClean="0"/>
          </a:p>
          <a:p>
            <a:r>
              <a:rPr lang="en-GB" dirty="0" smtClean="0"/>
              <a:t>For </a:t>
            </a:r>
            <a:r>
              <a:rPr lang="en-GB" dirty="0"/>
              <a:t>both fathers and mothers, the risks they may pose to children’s safety and wellbeing should also be considered</a:t>
            </a:r>
            <a:r>
              <a:rPr lang="en-GB" dirty="0" smtClean="0"/>
              <a:t>.</a:t>
            </a: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373300"/>
            <a:ext cx="1619672" cy="1484699"/>
          </a:xfrm>
          <a:prstGeom prst="rect">
            <a:avLst/>
          </a:prstGeom>
          <a:noFill/>
          <a:ln>
            <a:noFill/>
          </a:ln>
        </p:spPr>
      </p:pic>
    </p:spTree>
    <p:extLst>
      <p:ext uri="{BB962C8B-B14F-4D97-AF65-F5344CB8AC3E}">
        <p14:creationId xmlns:p14="http://schemas.microsoft.com/office/powerpoint/2010/main" val="36362899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r>
              <a:rPr lang="en-GB" b="1" dirty="0"/>
              <a:t>Working with parents and caregivers</a:t>
            </a:r>
            <a:r>
              <a:rPr lang="en-GB" dirty="0"/>
              <a:t/>
            </a:r>
            <a:br>
              <a:rPr lang="en-GB" dirty="0"/>
            </a:br>
            <a:endParaRPr lang="en-GB" dirty="0"/>
          </a:p>
        </p:txBody>
      </p:sp>
      <p:sp>
        <p:nvSpPr>
          <p:cNvPr id="3" name="Content Placeholder 2"/>
          <p:cNvSpPr>
            <a:spLocks noGrp="1"/>
          </p:cNvSpPr>
          <p:nvPr>
            <p:ph idx="1"/>
          </p:nvPr>
        </p:nvSpPr>
        <p:spPr>
          <a:xfrm>
            <a:off x="457200" y="1052736"/>
            <a:ext cx="8229600" cy="5073427"/>
          </a:xfrm>
        </p:spPr>
        <p:txBody>
          <a:bodyPr/>
          <a:lstStyle/>
          <a:p>
            <a:r>
              <a:rPr lang="en-GB" dirty="0"/>
              <a:t>Parents and caregivers who neglect their children often have significant needs of their own that should be assessed and addressed using positive interventions. </a:t>
            </a:r>
            <a:endParaRPr lang="en-GB" dirty="0" smtClean="0"/>
          </a:p>
          <a:p>
            <a:r>
              <a:rPr lang="en-GB" dirty="0" smtClean="0"/>
              <a:t>Partnership </a:t>
            </a:r>
            <a:r>
              <a:rPr lang="en-GB" dirty="0"/>
              <a:t>practice is important. This means: a) treating parents with respect; and b) professionals being clear with parents and caregivers about how adult difficulties impact on children’s lives.</a:t>
            </a:r>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5445224"/>
            <a:ext cx="1475656" cy="1412776"/>
          </a:xfrm>
          <a:prstGeom prst="rect">
            <a:avLst/>
          </a:prstGeom>
          <a:noFill/>
          <a:ln>
            <a:noFill/>
          </a:ln>
        </p:spPr>
      </p:pic>
    </p:spTree>
    <p:extLst>
      <p:ext uri="{BB962C8B-B14F-4D97-AF65-F5344CB8AC3E}">
        <p14:creationId xmlns:p14="http://schemas.microsoft.com/office/powerpoint/2010/main" val="24714773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a:t>
            </a:r>
            <a:r>
              <a:rPr lang="en-GB" dirty="0"/>
              <a:t>meaning of the child to the parents</a:t>
            </a:r>
            <a:br>
              <a:rPr lang="en-GB" dirty="0"/>
            </a:br>
            <a:endParaRPr lang="en-GB" dirty="0"/>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GB" dirty="0"/>
              <a:t>Some neglect is targeted at particular children because of the parents’ negative perceptions and beliefs about the child. </a:t>
            </a:r>
            <a:endParaRPr lang="en-GB" dirty="0" smtClean="0"/>
          </a:p>
          <a:p>
            <a:r>
              <a:rPr lang="en-GB" dirty="0" smtClean="0"/>
              <a:t>Could </a:t>
            </a:r>
            <a:r>
              <a:rPr lang="en-GB" dirty="0"/>
              <a:t>be because of poor attachment relationships or because a child is considered difficult to care for (due to having a disability, for example). </a:t>
            </a:r>
            <a:endParaRPr lang="en-GB" dirty="0" smtClean="0"/>
          </a:p>
          <a:p>
            <a:r>
              <a:rPr lang="en-GB" dirty="0" smtClean="0"/>
              <a:t>Children </a:t>
            </a:r>
            <a:r>
              <a:rPr lang="en-GB" dirty="0"/>
              <a:t>here are held responsible for their own care, and ‘scapegoated’. The Daniel </a:t>
            </a:r>
            <a:r>
              <a:rPr lang="en-GB" dirty="0" err="1"/>
              <a:t>Pelka</a:t>
            </a:r>
            <a:r>
              <a:rPr lang="en-GB" dirty="0"/>
              <a:t> Serious Case Review (SCR) is an example. </a:t>
            </a:r>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5560" y="5805264"/>
            <a:ext cx="1148439" cy="1052736"/>
          </a:xfrm>
          <a:prstGeom prst="rect">
            <a:avLst/>
          </a:prstGeom>
          <a:noFill/>
          <a:ln>
            <a:noFill/>
          </a:ln>
        </p:spPr>
      </p:pic>
    </p:spTree>
    <p:extLst>
      <p:ext uri="{BB962C8B-B14F-4D97-AF65-F5344CB8AC3E}">
        <p14:creationId xmlns:p14="http://schemas.microsoft.com/office/powerpoint/2010/main" val="231117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civil definition of neglect Children Act 1989 </a:t>
            </a:r>
          </a:p>
        </p:txBody>
      </p:sp>
      <p:sp>
        <p:nvSpPr>
          <p:cNvPr id="3" name="Content Placeholder 2"/>
          <p:cNvSpPr>
            <a:spLocks noGrp="1"/>
          </p:cNvSpPr>
          <p:nvPr>
            <p:ph idx="1"/>
          </p:nvPr>
        </p:nvSpPr>
        <p:spPr/>
        <p:txBody>
          <a:bodyPr>
            <a:normAutofit fontScale="77500" lnSpcReduction="20000"/>
          </a:bodyPr>
          <a:lstStyle/>
          <a:p>
            <a:r>
              <a:rPr lang="en-GB" dirty="0"/>
              <a:t>P</a:t>
            </a:r>
            <a:r>
              <a:rPr lang="en-GB" dirty="0" smtClean="0"/>
              <a:t>ersistent </a:t>
            </a:r>
            <a:r>
              <a:rPr lang="en-GB" dirty="0"/>
              <a:t>failure to meet a child's basic physical and/or psychological needs, likely to result in </a:t>
            </a:r>
            <a:r>
              <a:rPr lang="en-GB" dirty="0" smtClean="0"/>
              <a:t>serious </a:t>
            </a:r>
            <a:r>
              <a:rPr lang="en-GB" dirty="0"/>
              <a:t>impairment of the child's </a:t>
            </a:r>
            <a:r>
              <a:rPr lang="en-GB" dirty="0" smtClean="0"/>
              <a:t>health/development</a:t>
            </a:r>
            <a:r>
              <a:rPr lang="en-GB" dirty="0"/>
              <a:t>. </a:t>
            </a:r>
            <a:endParaRPr lang="en-GB" dirty="0" smtClean="0"/>
          </a:p>
          <a:p>
            <a:r>
              <a:rPr lang="en-GB" dirty="0" smtClean="0"/>
              <a:t>Neglect </a:t>
            </a:r>
            <a:r>
              <a:rPr lang="en-GB" dirty="0"/>
              <a:t>may occur during </a:t>
            </a:r>
            <a:r>
              <a:rPr lang="en-GB" dirty="0" smtClean="0"/>
              <a:t>pregnancy </a:t>
            </a:r>
            <a:r>
              <a:rPr lang="en-GB" dirty="0" err="1" smtClean="0"/>
              <a:t>e.g</a:t>
            </a:r>
            <a:r>
              <a:rPr lang="en-GB" dirty="0" smtClean="0"/>
              <a:t> </a:t>
            </a:r>
            <a:r>
              <a:rPr lang="en-GB" dirty="0"/>
              <a:t>maternal substance abuse. </a:t>
            </a:r>
            <a:endParaRPr lang="en-GB" dirty="0" smtClean="0"/>
          </a:p>
          <a:p>
            <a:r>
              <a:rPr lang="en-GB" dirty="0" smtClean="0"/>
              <a:t>May involve failing </a:t>
            </a:r>
            <a:r>
              <a:rPr lang="en-GB" dirty="0"/>
              <a:t>to provide adequate food, clothing and shelter (</a:t>
            </a:r>
            <a:r>
              <a:rPr lang="en-GB" dirty="0" smtClean="0"/>
              <a:t>including abandonment</a:t>
            </a:r>
            <a:r>
              <a:rPr lang="en-GB" dirty="0"/>
              <a:t>); </a:t>
            </a:r>
            <a:endParaRPr lang="en-GB" dirty="0" smtClean="0"/>
          </a:p>
          <a:p>
            <a:r>
              <a:rPr lang="en-GB" dirty="0" smtClean="0"/>
              <a:t>Failure to protect </a:t>
            </a:r>
            <a:r>
              <a:rPr lang="en-GB" dirty="0"/>
              <a:t>a child from physical and emotional harm or danger; ensure adequate supervision (including the use of inadequate care-givers); </a:t>
            </a:r>
            <a:endParaRPr lang="en-GB" dirty="0" smtClean="0"/>
          </a:p>
          <a:p>
            <a:r>
              <a:rPr lang="en-GB" dirty="0" smtClean="0"/>
              <a:t>Or ensure </a:t>
            </a:r>
            <a:r>
              <a:rPr lang="en-GB" dirty="0"/>
              <a:t>access to appropriate medical care or treatment. It may also include neglect of, or unresponsiveness to, a child's basic emotional needs. </a:t>
            </a:r>
          </a:p>
          <a:p>
            <a:pPr marL="0" indent="0">
              <a:buNone/>
            </a:pPr>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5560" y="5805264"/>
            <a:ext cx="1148439" cy="1052736"/>
          </a:xfrm>
          <a:prstGeom prst="rect">
            <a:avLst/>
          </a:prstGeom>
          <a:noFill/>
          <a:ln>
            <a:noFill/>
          </a:ln>
        </p:spPr>
      </p:pic>
    </p:spTree>
    <p:extLst>
      <p:ext uri="{BB962C8B-B14F-4D97-AF65-F5344CB8AC3E}">
        <p14:creationId xmlns:p14="http://schemas.microsoft.com/office/powerpoint/2010/main" val="313501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Children subject to CP Plans- Doncaster</a:t>
            </a:r>
            <a:endParaRPr lang="en-GB" dirty="0"/>
          </a:p>
        </p:txBody>
      </p:sp>
      <p:sp>
        <p:nvSpPr>
          <p:cNvPr id="3" name="Content Placeholder 2"/>
          <p:cNvSpPr>
            <a:spLocks noGrp="1"/>
          </p:cNvSpPr>
          <p:nvPr>
            <p:ph idx="1"/>
          </p:nvPr>
        </p:nvSpPr>
        <p:spPr/>
        <p:txBody>
          <a:bodyPr>
            <a:normAutofit fontScale="92500" lnSpcReduction="20000"/>
          </a:bodyPr>
          <a:lstStyle/>
          <a:p>
            <a:r>
              <a:rPr lang="en-US" b="1" dirty="0"/>
              <a:t>Breakdown of categories as at 18/10/2015</a:t>
            </a:r>
            <a:r>
              <a:rPr lang="en-US" b="1" dirty="0" smtClean="0"/>
              <a:t>:</a:t>
            </a:r>
            <a:r>
              <a:rPr lang="en-US" dirty="0" smtClean="0"/>
              <a:t> </a:t>
            </a:r>
            <a:endParaRPr lang="en-GB" dirty="0"/>
          </a:p>
          <a:p>
            <a:pPr lvl="0"/>
            <a:r>
              <a:rPr lang="en-US" dirty="0"/>
              <a:t>214 children are subject to CP Plans under the category of Neglect</a:t>
            </a:r>
            <a:endParaRPr lang="en-GB" dirty="0"/>
          </a:p>
          <a:p>
            <a:pPr lvl="0"/>
            <a:r>
              <a:rPr lang="en-US" dirty="0"/>
              <a:t>98 children are subject to CP Plans under the category of Emotional Abuse</a:t>
            </a:r>
            <a:endParaRPr lang="en-GB" dirty="0"/>
          </a:p>
          <a:p>
            <a:pPr lvl="0"/>
            <a:r>
              <a:rPr lang="en-US" dirty="0"/>
              <a:t>30 children are subject to CP Plans under the category of Physical Abuse</a:t>
            </a:r>
            <a:endParaRPr lang="en-GB" dirty="0"/>
          </a:p>
          <a:p>
            <a:pPr lvl="0"/>
            <a:r>
              <a:rPr lang="en-US" dirty="0"/>
              <a:t>14 children are subject to CP Plans under the category of Sexual </a:t>
            </a:r>
            <a:r>
              <a:rPr lang="en-US" dirty="0" smtClean="0"/>
              <a:t>Abuse</a:t>
            </a:r>
            <a:endParaRPr lang="en-GB" dirty="0"/>
          </a:p>
          <a:p>
            <a:r>
              <a:rPr lang="en-US" b="1" dirty="0"/>
              <a:t>Total – 356</a:t>
            </a:r>
            <a:endParaRPr lang="en-GB" dirty="0"/>
          </a:p>
          <a:p>
            <a:endParaRPr lang="en-GB" dirty="0"/>
          </a:p>
        </p:txBody>
      </p:sp>
      <p:pic>
        <p:nvPicPr>
          <p:cNvPr id="4" name="Picture 3" descr="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5560" y="5805264"/>
            <a:ext cx="1148439" cy="1052736"/>
          </a:xfrm>
          <a:prstGeom prst="rect">
            <a:avLst/>
          </a:prstGeom>
          <a:noFill/>
          <a:ln>
            <a:noFill/>
          </a:ln>
        </p:spPr>
      </p:pic>
    </p:spTree>
    <p:extLst>
      <p:ext uri="{BB962C8B-B14F-4D97-AF65-F5344CB8AC3E}">
        <p14:creationId xmlns:p14="http://schemas.microsoft.com/office/powerpoint/2010/main" val="1699684899"/>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osi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2040</TotalTime>
  <Words>7501</Words>
  <Application>Microsoft Office PowerPoint</Application>
  <PresentationFormat>On-screen Show (4:3)</PresentationFormat>
  <Paragraphs>495</Paragraphs>
  <Slides>74</Slides>
  <Notes>7</Notes>
  <HiddenSlides>0</HiddenSlides>
  <MMClips>0</MMClip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Office Theme</vt:lpstr>
      <vt:lpstr>Composite</vt:lpstr>
      <vt:lpstr>Angles</vt:lpstr>
      <vt:lpstr>1_Office Theme</vt:lpstr>
      <vt:lpstr>Neglect Training</vt:lpstr>
      <vt:lpstr>Objectives</vt:lpstr>
      <vt:lpstr>Ground Rules</vt:lpstr>
      <vt:lpstr>Introductions.</vt:lpstr>
      <vt:lpstr>DSCB Business Plan and Strategic Priorities</vt:lpstr>
      <vt:lpstr>Defining Neglect</vt:lpstr>
      <vt:lpstr>Two statutory definitions of neglect</vt:lpstr>
      <vt:lpstr>The civil definition of neglect Children Act 1989 </vt:lpstr>
      <vt:lpstr>Children subject to CP Plans- Doncaster</vt:lpstr>
      <vt:lpstr>Difficulties with the Definition</vt:lpstr>
      <vt:lpstr>Horwath’s Definition</vt:lpstr>
      <vt:lpstr>Empathy</vt:lpstr>
      <vt:lpstr>DSCB Procedures- Single Assessment</vt:lpstr>
      <vt:lpstr>The Science of Early Childhood Development</vt:lpstr>
      <vt:lpstr>Key Points re Early Childhood Development</vt:lpstr>
      <vt:lpstr>The Science of Neglect- Key Points</vt:lpstr>
      <vt:lpstr>The four Harvard Levels of Neglect</vt:lpstr>
      <vt:lpstr>Child death reviews: Statistical First Release : Year ending 31 March 2015 </vt:lpstr>
      <vt:lpstr>Ward and Brown</vt:lpstr>
      <vt:lpstr> </vt:lpstr>
      <vt:lpstr>Counter argument – Wastell and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Forms of Neglect </vt:lpstr>
      <vt:lpstr>Forms of Neglect </vt:lpstr>
      <vt:lpstr>Forms of Neglect </vt:lpstr>
      <vt:lpstr>A  Framework</vt:lpstr>
      <vt:lpstr>Assessing ability and commitment to change </vt:lpstr>
      <vt:lpstr>Child I</vt:lpstr>
      <vt:lpstr> Parliamentary Education Committee: Neglecting Neglect  </vt:lpstr>
      <vt:lpstr>Neglecting Neglect?</vt:lpstr>
      <vt:lpstr>Neglecting Neglect?</vt:lpstr>
      <vt:lpstr>Khyra Ishaq </vt:lpstr>
      <vt:lpstr>Immediate Family</vt:lpstr>
      <vt:lpstr>Findings</vt:lpstr>
      <vt:lpstr>Key Areas of the Serious Case Review Investigation</vt:lpstr>
      <vt:lpstr>Historical Abuse</vt:lpstr>
      <vt:lpstr>Mental Health</vt:lpstr>
      <vt:lpstr>Key issues</vt:lpstr>
      <vt:lpstr>Key issues</vt:lpstr>
      <vt:lpstr>Community</vt:lpstr>
      <vt:lpstr>Key Findings- Brandon</vt:lpstr>
      <vt:lpstr>The Context of Neglect and SCR’s</vt:lpstr>
      <vt:lpstr>Characteristics of children and families where children have suffered neglect</vt:lpstr>
      <vt:lpstr>Characteristics of children and families where children have suffered neglect</vt:lpstr>
      <vt:lpstr>PowerPoint Presentation</vt:lpstr>
      <vt:lpstr>Types of Neglect</vt:lpstr>
      <vt:lpstr>Six themes</vt:lpstr>
      <vt:lpstr>Suicide among young people </vt:lpstr>
      <vt:lpstr>Malnutrition</vt:lpstr>
      <vt:lpstr>Medical Neglect </vt:lpstr>
      <vt:lpstr>‘Accidents’ with some elements of forewarning </vt:lpstr>
      <vt:lpstr>Sudden unexpected deaths in infancy </vt:lpstr>
      <vt:lpstr>Neglect in combination with physical abuse </vt:lpstr>
      <vt:lpstr>Maintaining a healthy environment</vt:lpstr>
      <vt:lpstr>Messages for policy makers, decision makers, practitioners and managers</vt:lpstr>
      <vt:lpstr>Maintaining a healthy, safe relationship</vt:lpstr>
      <vt:lpstr>Group Exercise- How do we effectively intervene in cases of Neglect</vt:lpstr>
      <vt:lpstr>Successful Intervention</vt:lpstr>
      <vt:lpstr>Causes of Neglect</vt:lpstr>
      <vt:lpstr>Maintaining a healthy, safe relationship</vt:lpstr>
      <vt:lpstr>Objectives</vt:lpstr>
      <vt:lpstr>Messages for policy makers, decision makers, practitioners and managers</vt:lpstr>
      <vt:lpstr>Messages for policy makers, decision makers, practitioners and managers</vt:lpstr>
      <vt:lpstr>Listening to children and young people </vt:lpstr>
      <vt:lpstr>Parents Past History and experience of being parented </vt:lpstr>
      <vt:lpstr>The role of fathers </vt:lpstr>
      <vt:lpstr>Working with parents and caregivers </vt:lpstr>
      <vt:lpstr>The meaning of the child to the parents </vt:lpstr>
    </vt:vector>
  </TitlesOfParts>
  <Company>DMBC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Ben (DMBC)</dc:creator>
  <cp:lastModifiedBy>Brown, Ben (DMBC)</cp:lastModifiedBy>
  <cp:revision>109</cp:revision>
  <dcterms:created xsi:type="dcterms:W3CDTF">2015-02-16T13:21:52Z</dcterms:created>
  <dcterms:modified xsi:type="dcterms:W3CDTF">2016-02-03T16:11:05Z</dcterms:modified>
</cp:coreProperties>
</file>