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70" r:id="rId5"/>
    <p:sldId id="288" r:id="rId6"/>
    <p:sldId id="275" r:id="rId7"/>
    <p:sldId id="259" r:id="rId8"/>
    <p:sldId id="294" r:id="rId9"/>
    <p:sldId id="274" r:id="rId10"/>
    <p:sldId id="289" r:id="rId11"/>
    <p:sldId id="277" r:id="rId12"/>
    <p:sldId id="263" r:id="rId13"/>
    <p:sldId id="281" r:id="rId14"/>
    <p:sldId id="290" r:id="rId15"/>
    <p:sldId id="282" r:id="rId16"/>
    <p:sldId id="293" r:id="rId17"/>
    <p:sldId id="295"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88" autoAdjust="0"/>
  </p:normalViewPr>
  <p:slideViewPr>
    <p:cSldViewPr snapToGrid="0" snapToObjects="1">
      <p:cViewPr varScale="1">
        <p:scale>
          <a:sx n="87" d="100"/>
          <a:sy n="87" d="100"/>
        </p:scale>
        <p:origin x="-104"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DFD789-66AC-784D-86CE-C1A220E89AAF}" type="datetimeFigureOut">
              <a:rPr lang="en-US" smtClean="0"/>
              <a:t>09/12/2016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2207BC-2825-554D-9AB1-A91E713F7015}" type="slidenum">
              <a:rPr lang="en-US" smtClean="0"/>
              <a:t>‹#›</a:t>
            </a:fld>
            <a:endParaRPr lang="en-US"/>
          </a:p>
        </p:txBody>
      </p:sp>
    </p:spTree>
    <p:extLst>
      <p:ext uri="{BB962C8B-B14F-4D97-AF65-F5344CB8AC3E}">
        <p14:creationId xmlns:p14="http://schemas.microsoft.com/office/powerpoint/2010/main" val="24564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4DBB1-A5E9-E64C-9F76-A2149CF460FD}" type="datetimeFigureOut">
              <a:rPr lang="en-US" smtClean="0"/>
              <a:t>09/12/2016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E6748-8175-3D45-8438-80904D1A129B}" type="slidenum">
              <a:rPr lang="en-US" smtClean="0"/>
              <a:t>‹#›</a:t>
            </a:fld>
            <a:endParaRPr lang="en-US"/>
          </a:p>
        </p:txBody>
      </p:sp>
    </p:spTree>
    <p:extLst>
      <p:ext uri="{BB962C8B-B14F-4D97-AF65-F5344CB8AC3E}">
        <p14:creationId xmlns:p14="http://schemas.microsoft.com/office/powerpoint/2010/main" val="1174549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Introduction of trainers</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House keeping – fire, toilets, breaks,</a:t>
            </a:r>
            <a:r>
              <a:rPr lang="en-US" sz="1400" kern="1200" baseline="0" dirty="0" smtClean="0">
                <a:solidFill>
                  <a:schemeClr val="tx1"/>
                </a:solidFill>
                <a:effectLst/>
                <a:latin typeface="+mn-lt"/>
                <a:ea typeface="+mn-ea"/>
                <a:cs typeface="+mn-cs"/>
              </a:rPr>
              <a:t> mobile phones</a:t>
            </a:r>
            <a:endParaRPr lang="en-GB"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Confidentiality and safe learning environment</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5E6748-8175-3D45-8438-80904D1A129B}" type="slidenum">
              <a:rPr lang="en-US" smtClean="0"/>
              <a:t>2</a:t>
            </a:fld>
            <a:endParaRPr lang="en-US"/>
          </a:p>
        </p:txBody>
      </p:sp>
    </p:spTree>
    <p:extLst>
      <p:ext uri="{BB962C8B-B14F-4D97-AF65-F5344CB8AC3E}">
        <p14:creationId xmlns:p14="http://schemas.microsoft.com/office/powerpoint/2010/main" val="323680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a:t>
            </a:r>
            <a:r>
              <a:rPr lang="en-US" baseline="0" dirty="0" smtClean="0"/>
              <a:t> to </a:t>
            </a:r>
            <a:r>
              <a:rPr lang="en-US" baseline="0" dirty="0" err="1" smtClean="0"/>
              <a:t>practioners</a:t>
            </a:r>
            <a:r>
              <a:rPr lang="en-US" baseline="0" dirty="0" smtClean="0"/>
              <a:t> the </a:t>
            </a:r>
            <a:r>
              <a:rPr lang="en-US" baseline="0" dirty="0" err="1" smtClean="0"/>
              <a:t>importnace</a:t>
            </a:r>
            <a:r>
              <a:rPr lang="en-US" baseline="0" dirty="0" smtClean="0"/>
              <a:t> of using and understanding Thresholds.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11</a:t>
            </a:fld>
            <a:endParaRPr lang="en-US"/>
          </a:p>
        </p:txBody>
      </p:sp>
    </p:spTree>
    <p:extLst>
      <p:ext uri="{BB962C8B-B14F-4D97-AF65-F5344CB8AC3E}">
        <p14:creationId xmlns:p14="http://schemas.microsoft.com/office/powerpoint/2010/main" val="112657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section is going to focus on part 1:</a:t>
            </a:r>
          </a:p>
          <a:p>
            <a:endParaRPr lang="en-GB" dirty="0" smtClean="0"/>
          </a:p>
          <a:p>
            <a:r>
              <a:rPr lang="en-GB" dirty="0" smtClean="0"/>
              <a:t>Weighing things up.</a:t>
            </a:r>
          </a:p>
          <a:p>
            <a:r>
              <a:rPr lang="en-GB" dirty="0" smtClean="0"/>
              <a:t>Exploring the situation fully</a:t>
            </a:r>
          </a:p>
          <a:p>
            <a:pPr lvl="1"/>
            <a:r>
              <a:rPr lang="en-GB" dirty="0" smtClean="0"/>
              <a:t>Assessing</a:t>
            </a:r>
          </a:p>
          <a:p>
            <a:pPr lvl="1"/>
            <a:r>
              <a:rPr lang="en-GB" dirty="0" smtClean="0"/>
              <a:t>What needs to change</a:t>
            </a:r>
          </a:p>
          <a:p>
            <a:pPr lvl="1"/>
            <a:r>
              <a:rPr lang="en-GB" dirty="0" smtClean="0"/>
              <a:t>Identifying what you can do</a:t>
            </a:r>
          </a:p>
          <a:p>
            <a:pPr lvl="1"/>
            <a:r>
              <a:rPr lang="en-GB" dirty="0" smtClean="0"/>
              <a:t>Identifying what others can do</a:t>
            </a:r>
          </a:p>
          <a:p>
            <a:r>
              <a:rPr lang="en-GB" dirty="0" smtClean="0"/>
              <a:t>Communication with family and other professionals.</a:t>
            </a:r>
          </a:p>
          <a:p>
            <a:r>
              <a:rPr lang="en-GB" dirty="0" smtClean="0"/>
              <a:t>Review situation. </a:t>
            </a:r>
          </a:p>
          <a:p>
            <a:endParaRPr lang="en-GB" dirty="0" smtClean="0"/>
          </a:p>
          <a:p>
            <a:r>
              <a:rPr lang="en-GB" b="1" dirty="0" smtClean="0"/>
              <a:t>Tips for a good assessment</a:t>
            </a:r>
          </a:p>
          <a:p>
            <a:endParaRPr lang="en-GB" b="1" dirty="0" smtClean="0"/>
          </a:p>
          <a:p>
            <a:r>
              <a:rPr lang="en-GB" dirty="0" smtClean="0"/>
              <a:t>Give a clear reason (rationale) for beginning an Early Help Assessment.</a:t>
            </a:r>
          </a:p>
          <a:p>
            <a:r>
              <a:rPr lang="en-GB" dirty="0" smtClean="0"/>
              <a:t>Evidencing findings with examples.</a:t>
            </a:r>
          </a:p>
          <a:p>
            <a:r>
              <a:rPr lang="en-GB" dirty="0" smtClean="0"/>
              <a:t>The Voice of the Child must be clear – includes observations and evidence from direct work.</a:t>
            </a:r>
          </a:p>
          <a:p>
            <a:r>
              <a:rPr lang="en-GB" dirty="0" smtClean="0"/>
              <a:t>Holistic approach –involve other family members and professionals. No one person has ‘the full picture’.</a:t>
            </a:r>
          </a:p>
          <a:p>
            <a:endParaRPr lang="en-GB" b="1" dirty="0" smtClean="0"/>
          </a:p>
          <a:p>
            <a:r>
              <a:rPr lang="en-GB" dirty="0" smtClean="0"/>
              <a:t>Triangulation – don’t take things at face value, confirm findings with others.</a:t>
            </a:r>
          </a:p>
          <a:p>
            <a:r>
              <a:rPr lang="en-GB" dirty="0" smtClean="0"/>
              <a:t>Explore family history, functioning and support.</a:t>
            </a:r>
          </a:p>
          <a:p>
            <a:r>
              <a:rPr lang="en-GB" dirty="0" smtClean="0"/>
              <a:t>Be brave, ask questions.</a:t>
            </a:r>
          </a:p>
          <a:p>
            <a:r>
              <a:rPr lang="en-GB" dirty="0" smtClean="0"/>
              <a:t>Be aware of the possibility of minimisation and avoidance.</a:t>
            </a:r>
          </a:p>
          <a:p>
            <a:r>
              <a:rPr lang="en-GB" dirty="0" smtClean="0"/>
              <a:t>Analysis – What does all this mean? What is the impact on the Child? What needs to change?</a:t>
            </a:r>
          </a:p>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12</a:t>
            </a:fld>
            <a:endParaRPr lang="en-US"/>
          </a:p>
        </p:txBody>
      </p:sp>
    </p:spTree>
    <p:extLst>
      <p:ext uri="{BB962C8B-B14F-4D97-AF65-F5344CB8AC3E}">
        <p14:creationId xmlns:p14="http://schemas.microsoft.com/office/powerpoint/2010/main" val="421916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a brief</a:t>
            </a:r>
            <a:r>
              <a:rPr lang="en-US" baseline="0" dirty="0" smtClean="0"/>
              <a:t> introduction – if this interest you / or a weakness in your knowledge then need to attend further training </a:t>
            </a:r>
          </a:p>
          <a:p>
            <a:endParaRPr lang="en-US" baseline="0" dirty="0" smtClean="0"/>
          </a:p>
          <a:p>
            <a:r>
              <a:rPr lang="en-US" baseline="0" dirty="0" smtClean="0"/>
              <a:t>Core principles:</a:t>
            </a:r>
          </a:p>
          <a:p>
            <a:endParaRPr lang="en-US" baseline="0" dirty="0" smtClean="0"/>
          </a:p>
          <a:p>
            <a:r>
              <a:rPr lang="en-US" baseline="0" dirty="0" smtClean="0"/>
              <a:t>Recognising that all families have signs of safety </a:t>
            </a:r>
          </a:p>
          <a:p>
            <a:endParaRPr lang="en-US" baseline="0" dirty="0" smtClean="0"/>
          </a:p>
          <a:p>
            <a:pPr marL="536575" indent="-361950">
              <a:buClr>
                <a:srgbClr val="0070C0"/>
              </a:buClr>
              <a:buFont typeface="Wingdings" panose="05000000000000000000" pitchFamily="2" charset="2"/>
              <a:buChar char="Ø"/>
              <a:defRPr/>
            </a:pPr>
            <a:r>
              <a:rPr lang="en-GB" altLang="en-US" sz="1200" dirty="0" smtClean="0">
                <a:latin typeface="Calibri" panose="020F0502020204030204" pitchFamily="34" charset="0"/>
              </a:rPr>
              <a:t>Establishing constructive working relationships and partnerships between professionals and family members, and between professionals themselves</a:t>
            </a:r>
          </a:p>
          <a:p>
            <a:pPr>
              <a:defRPr/>
            </a:pPr>
            <a:endParaRPr lang="en-GB" altLang="en-US" sz="1100" dirty="0" smtClean="0">
              <a:latin typeface="Calibri" panose="020F0502020204030204" pitchFamily="34" charset="0"/>
            </a:endParaRPr>
          </a:p>
          <a:p>
            <a:pPr marL="536575" indent="-361950">
              <a:buClr>
                <a:srgbClr val="0070C0"/>
              </a:buClr>
              <a:buFont typeface="Wingdings" panose="05000000000000000000" pitchFamily="2" charset="2"/>
              <a:buChar char="Ø"/>
              <a:defRPr/>
            </a:pPr>
            <a:r>
              <a:rPr lang="en-GB" altLang="en-US" sz="1200" dirty="0" smtClean="0">
                <a:latin typeface="Calibri" panose="020F0502020204030204" pitchFamily="34" charset="0"/>
              </a:rPr>
              <a:t>Engaging in critical thinking and maintaining a position of inquiry</a:t>
            </a:r>
          </a:p>
          <a:p>
            <a:pPr marL="536575" indent="-361950">
              <a:buFont typeface="Wingdings" panose="05000000000000000000" pitchFamily="2" charset="2"/>
              <a:buChar char="Ø"/>
              <a:defRPr/>
            </a:pPr>
            <a:endParaRPr lang="en-GB" altLang="en-US" sz="1200" dirty="0" smtClean="0">
              <a:latin typeface="Calibri" panose="020F0502020204030204" pitchFamily="34" charset="0"/>
            </a:endParaRPr>
          </a:p>
          <a:p>
            <a:pPr marL="536575" indent="-361950">
              <a:buClr>
                <a:srgbClr val="0070C0"/>
              </a:buClr>
              <a:buFont typeface="Wingdings" panose="05000000000000000000" pitchFamily="2" charset="2"/>
              <a:buChar char="Ø"/>
              <a:defRPr/>
            </a:pPr>
            <a:r>
              <a:rPr lang="en-GB" altLang="en-US" sz="1200" dirty="0" smtClean="0">
                <a:latin typeface="Calibri" panose="020F0502020204030204" pitchFamily="34" charset="0"/>
              </a:rPr>
              <a:t>Staying grounded in the everyday work of child protection practitioners</a:t>
            </a:r>
          </a:p>
          <a:p>
            <a:pPr marL="536575" indent="-361950">
              <a:buClr>
                <a:srgbClr val="0070C0"/>
              </a:buClr>
              <a:buFont typeface="Wingdings" panose="05000000000000000000" pitchFamily="2" charset="2"/>
              <a:buChar char="Ø"/>
              <a:defRPr/>
            </a:pPr>
            <a:endParaRPr lang="en-GB" altLang="en-US" sz="1200" dirty="0" smtClean="0">
              <a:latin typeface="Calibri" panose="020F0502020204030204" pitchFamily="34" charset="0"/>
            </a:endParaRPr>
          </a:p>
          <a:p>
            <a:pPr marL="536575" indent="-361950">
              <a:buClr>
                <a:srgbClr val="0070C0"/>
              </a:buClr>
              <a:buFont typeface="Wingdings" panose="05000000000000000000" pitchFamily="2" charset="2"/>
              <a:buChar char="Ø"/>
              <a:defRPr/>
            </a:pPr>
            <a:r>
              <a:rPr lang="en-GB" altLang="en-US" sz="1200" b="1" dirty="0" smtClean="0">
                <a:latin typeface="Calibri" panose="020F0502020204030204" pitchFamily="34" charset="0"/>
              </a:rPr>
              <a:t>Not used in this detail</a:t>
            </a:r>
            <a:r>
              <a:rPr lang="en-GB" altLang="en-US" sz="1200" b="1" baseline="0" dirty="0" smtClean="0">
                <a:latin typeface="Calibri" panose="020F0502020204030204" pitchFamily="34" charset="0"/>
              </a:rPr>
              <a:t> at EHM but over riding principles are and can also help with analysis </a:t>
            </a:r>
          </a:p>
          <a:p>
            <a:pPr marL="536575" indent="-361950">
              <a:buClr>
                <a:srgbClr val="0070C0"/>
              </a:buClr>
              <a:buFont typeface="Wingdings" panose="05000000000000000000" pitchFamily="2" charset="2"/>
              <a:buChar char="Ø"/>
              <a:defRPr/>
            </a:pPr>
            <a:endParaRPr lang="en-GB" altLang="en-US" sz="1200" b="1" baseline="0" dirty="0" smtClean="0">
              <a:latin typeface="Calibri" panose="020F0502020204030204" pitchFamily="34" charset="0"/>
            </a:endParaRPr>
          </a:p>
          <a:p>
            <a:pPr marL="536575" indent="-361950">
              <a:buClr>
                <a:srgbClr val="0070C0"/>
              </a:buClr>
              <a:buFont typeface="Wingdings" panose="05000000000000000000" pitchFamily="2" charset="2"/>
              <a:buChar char="Ø"/>
              <a:defRPr/>
            </a:pPr>
            <a:r>
              <a:rPr lang="en-GB" altLang="en-US" sz="1200" b="1" baseline="0" dirty="0" smtClean="0">
                <a:latin typeface="Calibri" panose="020F0502020204030204" pitchFamily="34" charset="0"/>
              </a:rPr>
              <a:t>Paired activity – in pairs use case study to consider: </a:t>
            </a:r>
            <a:r>
              <a:rPr lang="en-GB" altLang="en-US" sz="1200" b="1" baseline="0" dirty="0" smtClean="0">
                <a:solidFill>
                  <a:srgbClr val="FF0000"/>
                </a:solidFill>
                <a:latin typeface="Calibri" panose="020F0502020204030204" pitchFamily="34" charset="0"/>
              </a:rPr>
              <a:t>Using Sophie and Rebecca case study</a:t>
            </a:r>
          </a:p>
          <a:p>
            <a:pPr marL="993775" lvl="1" indent="-361950">
              <a:buClr>
                <a:srgbClr val="0070C0"/>
              </a:buClr>
              <a:buFont typeface="Wingdings" panose="05000000000000000000" pitchFamily="2" charset="2"/>
              <a:buChar char="Ø"/>
              <a:defRPr/>
            </a:pPr>
            <a:r>
              <a:rPr lang="en-GB" altLang="en-US" sz="1200" b="1" baseline="0" dirty="0" smtClean="0">
                <a:solidFill>
                  <a:srgbClr val="FF0000"/>
                </a:solidFill>
                <a:latin typeface="Calibri" panose="020F0502020204030204" pitchFamily="34" charset="0"/>
              </a:rPr>
              <a:t>What are you worried about?</a:t>
            </a:r>
          </a:p>
          <a:p>
            <a:pPr marL="993775" lvl="1" indent="-361950">
              <a:buClr>
                <a:srgbClr val="0070C0"/>
              </a:buClr>
              <a:buFont typeface="Wingdings" panose="05000000000000000000" pitchFamily="2" charset="2"/>
              <a:buChar char="Ø"/>
              <a:defRPr/>
            </a:pPr>
            <a:r>
              <a:rPr lang="en-GB" altLang="en-US" sz="1200" b="1" baseline="0" dirty="0" smtClean="0">
                <a:latin typeface="Calibri" panose="020F0502020204030204" pitchFamily="34" charset="0"/>
              </a:rPr>
              <a:t>What is working?</a:t>
            </a:r>
          </a:p>
          <a:p>
            <a:pPr marL="993775" lvl="1" indent="-361950">
              <a:buClr>
                <a:srgbClr val="0070C0"/>
              </a:buClr>
              <a:buFont typeface="Wingdings" panose="05000000000000000000" pitchFamily="2" charset="2"/>
              <a:buChar char="Ø"/>
              <a:defRPr/>
            </a:pPr>
            <a:r>
              <a:rPr lang="en-GB" altLang="en-US" sz="1200" b="1" baseline="0" dirty="0" smtClean="0">
                <a:latin typeface="Calibri" panose="020F0502020204030204" pitchFamily="34" charset="0"/>
              </a:rPr>
              <a:t>What needs to happen?</a:t>
            </a:r>
          </a:p>
          <a:p>
            <a:pPr marL="993775" lvl="1" indent="-361950">
              <a:buClr>
                <a:srgbClr val="0070C0"/>
              </a:buClr>
              <a:buFont typeface="Wingdings" panose="05000000000000000000" pitchFamily="2" charset="2"/>
              <a:buChar char="Ø"/>
              <a:defRPr/>
            </a:pPr>
            <a:endParaRPr lang="en-GB" altLang="en-US" sz="1200" b="1" baseline="0" dirty="0" smtClean="0">
              <a:latin typeface="Calibri" panose="020F0502020204030204" pitchFamily="34" charset="0"/>
            </a:endParaRPr>
          </a:p>
          <a:p>
            <a:pPr marL="993775" lvl="1" indent="-361950">
              <a:buClr>
                <a:srgbClr val="0070C0"/>
              </a:buClr>
              <a:buFont typeface="Wingdings" panose="05000000000000000000" pitchFamily="2" charset="2"/>
              <a:buChar char="Ø"/>
              <a:defRPr/>
            </a:pPr>
            <a:r>
              <a:rPr lang="en-GB" altLang="en-US" sz="1200" b="1" baseline="0" dirty="0" smtClean="0">
                <a:latin typeface="Calibri" panose="020F0502020204030204" pitchFamily="34" charset="0"/>
              </a:rPr>
              <a:t>Bring whole group back together and review</a:t>
            </a:r>
            <a:endParaRPr lang="en-GB" altLang="en-US" sz="1200" b="1"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13</a:t>
            </a:fld>
            <a:endParaRPr lang="en-US"/>
          </a:p>
        </p:txBody>
      </p:sp>
    </p:spTree>
    <p:extLst>
      <p:ext uri="{BB962C8B-B14F-4D97-AF65-F5344CB8AC3E}">
        <p14:creationId xmlns:p14="http://schemas.microsoft.com/office/powerpoint/2010/main" val="117390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complete the criteria on EHM</a:t>
            </a:r>
          </a:p>
          <a:p>
            <a:endParaRPr lang="en-US" baseline="0" dirty="0" smtClean="0"/>
          </a:p>
          <a:p>
            <a:r>
              <a:rPr lang="en-US" baseline="0" dirty="0" smtClean="0"/>
              <a:t>Helps to see what are the needs of families in Doncaster</a:t>
            </a:r>
          </a:p>
          <a:p>
            <a:endParaRPr lang="en-US" baseline="0" dirty="0" smtClean="0"/>
          </a:p>
          <a:p>
            <a:r>
              <a:rPr lang="en-US" baseline="0" dirty="0" smtClean="0"/>
              <a:t>Support to access additional funding / resources for these families</a:t>
            </a:r>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14</a:t>
            </a:fld>
            <a:endParaRPr lang="en-US"/>
          </a:p>
        </p:txBody>
      </p:sp>
    </p:spTree>
    <p:extLst>
      <p:ext uri="{BB962C8B-B14F-4D97-AF65-F5344CB8AC3E}">
        <p14:creationId xmlns:p14="http://schemas.microsoft.com/office/powerpoint/2010/main" val="145692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15</a:t>
            </a:fld>
            <a:endParaRPr lang="en-US"/>
          </a:p>
        </p:txBody>
      </p:sp>
    </p:spTree>
    <p:extLst>
      <p:ext uri="{BB962C8B-B14F-4D97-AF65-F5344CB8AC3E}">
        <p14:creationId xmlns:p14="http://schemas.microsoft.com/office/powerpoint/2010/main" val="314712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16</a:t>
            </a:fld>
            <a:endParaRPr lang="en-US"/>
          </a:p>
        </p:txBody>
      </p:sp>
    </p:spTree>
    <p:extLst>
      <p:ext uri="{BB962C8B-B14F-4D97-AF65-F5344CB8AC3E}">
        <p14:creationId xmlns:p14="http://schemas.microsoft.com/office/powerpoint/2010/main" val="871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3</a:t>
            </a:fld>
            <a:endParaRPr lang="en-US"/>
          </a:p>
        </p:txBody>
      </p:sp>
    </p:spTree>
    <p:extLst>
      <p:ext uri="{BB962C8B-B14F-4D97-AF65-F5344CB8AC3E}">
        <p14:creationId xmlns:p14="http://schemas.microsoft.com/office/powerpoint/2010/main" val="1711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Ice breaker</a:t>
            </a:r>
          </a:p>
          <a:p>
            <a:endParaRPr lang="en-US" dirty="0">
              <a:latin typeface="Calibri" charset="0"/>
            </a:endParaRPr>
          </a:p>
          <a:p>
            <a:endParaRPr lang="en-US" dirty="0" smtClean="0">
              <a:latin typeface="Calibri" charset="0"/>
            </a:endParaRPr>
          </a:p>
          <a:p>
            <a:r>
              <a:rPr lang="en-US" dirty="0" smtClean="0">
                <a:latin typeface="Calibri" charset="0"/>
              </a:rPr>
              <a:t>Each group have 1 minute to write down as many words they think are associated with EH as possible</a:t>
            </a:r>
          </a:p>
          <a:p>
            <a:endParaRPr lang="en-US" dirty="0" smtClean="0">
              <a:latin typeface="Calibri" charset="0"/>
            </a:endParaRPr>
          </a:p>
          <a:p>
            <a:r>
              <a:rPr lang="en-US" dirty="0" smtClean="0">
                <a:latin typeface="Calibri" charset="0"/>
              </a:rPr>
              <a:t>Each</a:t>
            </a:r>
            <a:r>
              <a:rPr lang="en-US" baseline="0" dirty="0" smtClean="0">
                <a:latin typeface="Calibri" charset="0"/>
              </a:rPr>
              <a:t> group to shout out 3</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BFB9F1E8-2D1F-7E4C-933D-323663A2598F}"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How we have got to today</a:t>
            </a:r>
          </a:p>
          <a:p>
            <a:pPr eaLnBrk="1" hangingPunct="1">
              <a:spcBef>
                <a:spcPct val="0"/>
              </a:spcBef>
            </a:pPr>
            <a:endParaRPr lang="en-US" dirty="0">
              <a:latin typeface="Calibri" charset="0"/>
            </a:endParaRPr>
          </a:p>
          <a:p>
            <a:pPr eaLnBrk="1" hangingPunct="1">
              <a:spcBef>
                <a:spcPct val="0"/>
              </a:spcBef>
            </a:pPr>
            <a:r>
              <a:rPr lang="en-US" dirty="0">
                <a:latin typeface="Calibri" charset="0"/>
              </a:rPr>
              <a:t>Do people know who these children are</a:t>
            </a:r>
            <a:r>
              <a:rPr lang="en-US" dirty="0" smtClean="0">
                <a:latin typeface="Calibri" charset="0"/>
              </a:rPr>
              <a: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How has this led to Early Help as we know it today?</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Be sure that everyone has heard of Child A and have read it and know it.</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Pull</a:t>
            </a:r>
            <a:r>
              <a:rPr lang="en-US" baseline="0" dirty="0" smtClean="0">
                <a:latin typeface="Calibri" charset="0"/>
              </a:rPr>
              <a:t> out similarities to child K and child B &amp; C as with child K child A died just a few days short of 11 weeks old.</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Pull out key point that the mid wife had though she had made a referral to R&amp;R by telephoning them when in fact this was only a contact not a referral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Child</a:t>
            </a:r>
            <a:r>
              <a:rPr lang="en-US" baseline="0" dirty="0" smtClean="0">
                <a:latin typeface="Calibri" charset="0"/>
              </a:rPr>
              <a:t> K – Died May 2008 aged 11 weeks – father pleaded guilty to murder.</a:t>
            </a:r>
          </a:p>
          <a:p>
            <a:pPr eaLnBrk="1" hangingPunct="1">
              <a:spcBef>
                <a:spcPct val="0"/>
              </a:spcBef>
            </a:pPr>
            <a:endParaRPr lang="en-US" baseline="0" dirty="0" smtClean="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At no stage during the 21⁄2 year period covered by this review did anyone complete a Common Assessment Framework in respect of either child despite several occasions when it would have been appropriate to have done so. This review has found that the Common Assessment Framework has not been embedded in practice in Doncaster and is still not being used on a regular basis as it should be. This has been recognised by Children’s Social Care and an independent specialist was appointed in September 2008 to review the application of the common assessment framework. The review demonstrated an inconsistent approach across the agencies to the identification and assessment of needs. An implementation plan has been drawn up to address this, with policies, procedures and a performance framework due to be in place by April 2009.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Child</a:t>
            </a:r>
            <a:r>
              <a:rPr lang="en-US" sz="1200" kern="1200" baseline="0" dirty="0" smtClean="0">
                <a:solidFill>
                  <a:schemeClr val="tx1"/>
                </a:solidFill>
                <a:effectLst/>
                <a:latin typeface="+mn-lt"/>
                <a:ea typeface="+mn-ea"/>
                <a:cs typeface="+mn-cs"/>
              </a:rPr>
              <a:t> B and Child C – Child B died December 2007 at 16 months old having suffered repeated multiple non accidental injuries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The Chairs of Doncaster Safeguarding Children Board and the Doncaster Children’s Trust should within twelve months ensure that the Common Assessment Framework and the related agenda of ‘Common Thresholds of intervention’, ‘Lead professionals ‘and suitable training is fully embedded into local inter-agency policy and practice.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J children:</a:t>
            </a:r>
            <a:r>
              <a:rPr lang="en-US" sz="1200" kern="1200" baseline="0" dirty="0" smtClean="0">
                <a:solidFill>
                  <a:schemeClr val="tx1"/>
                </a:solidFill>
                <a:effectLst/>
                <a:latin typeface="+mn-lt"/>
                <a:ea typeface="+mn-ea"/>
                <a:cs typeface="+mn-cs"/>
              </a:rPr>
              <a:t> January 2010 – violent attacks on 2 brothers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The Doncaster Safeguarding Children Board should agree and deliver a training and staff development strategy that describes clear objectives and outcomes for ensuring relevant professionals have access to and participate in training that promotes their effective working with other services and professionals. Priority should be given to ensuring a common understanding about referral pathways to services that includes the use of common assessments, how to assess risk and identify children in need and the frameworks within which </a:t>
            </a:r>
            <a:r>
              <a:rPr lang="en-US" sz="1200" b="1" kern="1200" dirty="0" err="1" smtClean="0">
                <a:solidFill>
                  <a:schemeClr val="tx1"/>
                </a:solidFill>
                <a:effectLst/>
                <a:latin typeface="+mn-lt"/>
                <a:ea typeface="+mn-ea"/>
                <a:cs typeface="+mn-cs"/>
              </a:rPr>
              <a:t>judgements</a:t>
            </a:r>
            <a:r>
              <a:rPr lang="en-US" sz="1200" b="1" kern="1200" dirty="0" smtClean="0">
                <a:solidFill>
                  <a:schemeClr val="tx1"/>
                </a:solidFill>
                <a:effectLst/>
                <a:latin typeface="+mn-lt"/>
                <a:ea typeface="+mn-ea"/>
                <a:cs typeface="+mn-cs"/>
              </a:rPr>
              <a:t> and decisions need to be made. The strategy should be agreed and be in place within three months. </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effectLst/>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accent1"/>
                </a:solidFill>
                <a:latin typeface="Calibri" charset="0"/>
                <a:ea typeface="ＭＳ Ｐゴシック" charset="0"/>
                <a:cs typeface="ＭＳ Ｐゴシック" charset="0"/>
              </a:defRPr>
            </a:lvl1pPr>
            <a:lvl2pPr marL="742950" indent="-285750" eaLnBrk="0" hangingPunct="0">
              <a:defRPr sz="2400">
                <a:solidFill>
                  <a:schemeClr val="accent1"/>
                </a:solidFill>
                <a:latin typeface="Calibri" charset="0"/>
                <a:ea typeface="ＭＳ Ｐゴシック" charset="0"/>
              </a:defRPr>
            </a:lvl2pPr>
            <a:lvl3pPr marL="1143000" indent="-228600" eaLnBrk="0" hangingPunct="0">
              <a:defRPr sz="2400">
                <a:solidFill>
                  <a:schemeClr val="accent1"/>
                </a:solidFill>
                <a:latin typeface="Calibri" charset="0"/>
                <a:ea typeface="ＭＳ Ｐゴシック" charset="0"/>
              </a:defRPr>
            </a:lvl3pPr>
            <a:lvl4pPr marL="1600200" indent="-228600" eaLnBrk="0" hangingPunct="0">
              <a:defRPr sz="2400">
                <a:solidFill>
                  <a:schemeClr val="accent1"/>
                </a:solidFill>
                <a:latin typeface="Calibri" charset="0"/>
                <a:ea typeface="ＭＳ Ｐゴシック" charset="0"/>
              </a:defRPr>
            </a:lvl4pPr>
            <a:lvl5pPr marL="2057400" indent="-228600" eaLnBrk="0" hangingPunct="0">
              <a:defRPr sz="2400">
                <a:solidFill>
                  <a:schemeClr val="accent1"/>
                </a:solidFill>
                <a:latin typeface="Calibri" charset="0"/>
                <a:ea typeface="ＭＳ Ｐゴシック" charset="0"/>
              </a:defRPr>
            </a:lvl5pPr>
            <a:lvl6pPr marL="2514600" indent="-228600" eaLnBrk="0" fontAlgn="base" hangingPunct="0">
              <a:spcBef>
                <a:spcPct val="0"/>
              </a:spcBef>
              <a:spcAft>
                <a:spcPct val="0"/>
              </a:spcAft>
              <a:defRPr sz="2400">
                <a:solidFill>
                  <a:schemeClr val="accent1"/>
                </a:solidFill>
                <a:latin typeface="Calibri" charset="0"/>
                <a:ea typeface="ＭＳ Ｐゴシック" charset="0"/>
              </a:defRPr>
            </a:lvl6pPr>
            <a:lvl7pPr marL="2971800" indent="-228600" eaLnBrk="0" fontAlgn="base" hangingPunct="0">
              <a:spcBef>
                <a:spcPct val="0"/>
              </a:spcBef>
              <a:spcAft>
                <a:spcPct val="0"/>
              </a:spcAft>
              <a:defRPr sz="2400">
                <a:solidFill>
                  <a:schemeClr val="accent1"/>
                </a:solidFill>
                <a:latin typeface="Calibri" charset="0"/>
                <a:ea typeface="ＭＳ Ｐゴシック" charset="0"/>
              </a:defRPr>
            </a:lvl7pPr>
            <a:lvl8pPr marL="3429000" indent="-228600" eaLnBrk="0" fontAlgn="base" hangingPunct="0">
              <a:spcBef>
                <a:spcPct val="0"/>
              </a:spcBef>
              <a:spcAft>
                <a:spcPct val="0"/>
              </a:spcAft>
              <a:defRPr sz="2400">
                <a:solidFill>
                  <a:schemeClr val="accent1"/>
                </a:solidFill>
                <a:latin typeface="Calibri" charset="0"/>
                <a:ea typeface="ＭＳ Ｐゴシック" charset="0"/>
              </a:defRPr>
            </a:lvl8pPr>
            <a:lvl9pPr marL="3886200" indent="-228600" eaLnBrk="0" fontAlgn="base" hangingPunct="0">
              <a:spcBef>
                <a:spcPct val="0"/>
              </a:spcBef>
              <a:spcAft>
                <a:spcPct val="0"/>
              </a:spcAft>
              <a:defRPr sz="2400">
                <a:solidFill>
                  <a:schemeClr val="accent1"/>
                </a:solidFill>
                <a:latin typeface="Calibri" charset="0"/>
                <a:ea typeface="ＭＳ Ｐゴシック" charset="0"/>
              </a:defRPr>
            </a:lvl9pPr>
          </a:lstStyle>
          <a:p>
            <a:pPr eaLnBrk="1" hangingPunct="1"/>
            <a:fld id="{098ACEC2-227D-4148-A881-A126602529A2}"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6</a:t>
            </a:fld>
            <a:endParaRPr lang="en-US"/>
          </a:p>
        </p:txBody>
      </p:sp>
    </p:spTree>
    <p:extLst>
      <p:ext uri="{BB962C8B-B14F-4D97-AF65-F5344CB8AC3E}">
        <p14:creationId xmlns:p14="http://schemas.microsoft.com/office/powerpoint/2010/main" val="209066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 CAF / Common Assessment Framework is Now called Early Help / Early Help Assessment</a:t>
            </a:r>
          </a:p>
          <a:p>
            <a:endParaRPr lang="en-US" dirty="0" smtClean="0"/>
          </a:p>
          <a:p>
            <a:r>
              <a:rPr lang="en-US" dirty="0" smtClean="0"/>
              <a:t>The</a:t>
            </a:r>
            <a:r>
              <a:rPr lang="en-US" baseline="0" dirty="0" smtClean="0"/>
              <a:t> principles are the same and much of the process with a few changes, a re-invigoration</a:t>
            </a:r>
          </a:p>
          <a:p>
            <a:endParaRPr lang="en-US" baseline="0" dirty="0" smtClean="0"/>
          </a:p>
          <a:p>
            <a:r>
              <a:rPr lang="en-US" b="1" baseline="0" dirty="0" smtClean="0"/>
              <a:t>Simply explain what it is:</a:t>
            </a:r>
          </a:p>
          <a:p>
            <a:endParaRPr lang="en-US" baseline="0" dirty="0" smtClean="0"/>
          </a:p>
          <a:p>
            <a:r>
              <a:rPr lang="en-US" baseline="0" dirty="0" smtClean="0"/>
              <a:t>Consent based process</a:t>
            </a:r>
          </a:p>
          <a:p>
            <a:endParaRPr lang="en-US" baseline="0" dirty="0" smtClean="0"/>
          </a:p>
          <a:p>
            <a:r>
              <a:rPr lang="en-US" baseline="0" dirty="0" smtClean="0"/>
              <a:t>Holistic</a:t>
            </a:r>
          </a:p>
          <a:p>
            <a:endParaRPr lang="en-US" baseline="0" dirty="0" smtClean="0"/>
          </a:p>
          <a:p>
            <a:r>
              <a:rPr lang="en-US" baseline="0" dirty="0" smtClean="0"/>
              <a:t>Team around the child</a:t>
            </a:r>
          </a:p>
          <a:p>
            <a:endParaRPr lang="en-US" baseline="0" dirty="0" smtClean="0"/>
          </a:p>
          <a:p>
            <a:r>
              <a:rPr lang="en-US" baseline="0" dirty="0" smtClean="0"/>
              <a:t>Use an example of a family you know – for example: </a:t>
            </a:r>
          </a:p>
          <a:p>
            <a:endParaRPr lang="en-US" baseline="0" dirty="0" smtClean="0"/>
          </a:p>
          <a:p>
            <a:r>
              <a:rPr lang="en-US" baseline="0" dirty="0" smtClean="0"/>
              <a:t>Joe is a 9 year old boy in primary school, he has presented no real concerns during his time at the school and is progressing well. Quite suddenly his behaviour changes, he is not settled in class and causing constant low level disruption. His parents are called in to discuss his behaviour and some mentoring put in place in school. Joe’s behaviour continues to escalated and neither his parents or school can understand why, however it is getting to the point where he might be excluded.</a:t>
            </a:r>
          </a:p>
          <a:p>
            <a:endParaRPr lang="en-US" baseline="0" dirty="0" smtClean="0"/>
          </a:p>
          <a:p>
            <a:r>
              <a:rPr lang="en-US" baseline="0" dirty="0" smtClean="0"/>
              <a:t>The school with the parents consent begin the early help process with screening recommendation being progress to EHA.</a:t>
            </a:r>
          </a:p>
          <a:p>
            <a:endParaRPr lang="en-US" baseline="0" dirty="0" smtClean="0"/>
          </a:p>
          <a:p>
            <a:r>
              <a:rPr lang="en-US" baseline="0" dirty="0" smtClean="0"/>
              <a:t>During the assessment phase Joe’s mum informs the school her mother died 4 months ago, but Joe had only met her 4 times because she lived in Spain. So mum did not think it had an effect on him. After further exploration with Joe, it transpired this was the root cause of his behaviour change. Now that everyone was aware of the cause he could be support more effectively. Include 6 weeks of bereavement counseling. Joe’s EHA episode was closed  3 months after it was opened.  </a:t>
            </a:r>
          </a:p>
        </p:txBody>
      </p:sp>
      <p:sp>
        <p:nvSpPr>
          <p:cNvPr id="4" name="Slide Number Placeholder 3"/>
          <p:cNvSpPr>
            <a:spLocks noGrp="1"/>
          </p:cNvSpPr>
          <p:nvPr>
            <p:ph type="sldNum" sz="quarter" idx="10"/>
          </p:nvPr>
        </p:nvSpPr>
        <p:spPr/>
        <p:txBody>
          <a:bodyPr/>
          <a:lstStyle/>
          <a:p>
            <a:fld id="{D55E6748-8175-3D45-8438-80904D1A129B}" type="slidenum">
              <a:rPr lang="en-US" smtClean="0"/>
              <a:t>7</a:t>
            </a:fld>
            <a:endParaRPr lang="en-US"/>
          </a:p>
        </p:txBody>
      </p:sp>
    </p:spTree>
    <p:extLst>
      <p:ext uri="{BB962C8B-B14F-4D97-AF65-F5344CB8AC3E}">
        <p14:creationId xmlns:p14="http://schemas.microsoft.com/office/powerpoint/2010/main" val="372566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8</a:t>
            </a:fld>
            <a:endParaRPr lang="en-US"/>
          </a:p>
        </p:txBody>
      </p:sp>
    </p:spTree>
    <p:extLst>
      <p:ext uri="{BB962C8B-B14F-4D97-AF65-F5344CB8AC3E}">
        <p14:creationId xmlns:p14="http://schemas.microsoft.com/office/powerpoint/2010/main" val="234921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Ensure delegates are clear at what point Early Help begins – top end level 2 and level 3</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D55E6748-8175-3D45-8438-80904D1A129B}" type="slidenum">
              <a:rPr lang="en-US" smtClean="0"/>
              <a:t>9</a:t>
            </a:fld>
            <a:endParaRPr lang="en-US"/>
          </a:p>
        </p:txBody>
      </p:sp>
    </p:spTree>
    <p:extLst>
      <p:ext uri="{BB962C8B-B14F-4D97-AF65-F5344CB8AC3E}">
        <p14:creationId xmlns:p14="http://schemas.microsoft.com/office/powerpoint/2010/main" val="184034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Delegates</a:t>
            </a:r>
            <a:r>
              <a:rPr lang="en-US" baseline="0" dirty="0" smtClean="0"/>
              <a:t> directed to </a:t>
            </a:r>
            <a:r>
              <a:rPr lang="en-US" b="1" baseline="0" dirty="0" smtClean="0"/>
              <a:t>P8 of practitioners handbook </a:t>
            </a:r>
            <a:r>
              <a:rPr lang="en-US" b="0" baseline="0" dirty="0" smtClean="0"/>
              <a:t>to follow through the process.</a:t>
            </a:r>
          </a:p>
          <a:p>
            <a:endParaRPr lang="en-US" b="0" baseline="0" dirty="0" smtClean="0"/>
          </a:p>
          <a:p>
            <a:r>
              <a:rPr lang="en-US" b="1" baseline="0" dirty="0" smtClean="0"/>
              <a:t>Ensure all participants are aware that the rest of the training will look at each stage in detail and what they need to do when</a:t>
            </a:r>
          </a:p>
          <a:p>
            <a:endParaRPr lang="en-US" b="1" baseline="0" dirty="0" smtClean="0"/>
          </a:p>
          <a:p>
            <a:r>
              <a:rPr lang="en-US" b="1" baseline="0" dirty="0" smtClean="0"/>
              <a:t>Note:</a:t>
            </a:r>
          </a:p>
          <a:p>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EHM is only referred to throughout the training and what needs to be done when. There is not enough time in this course to go into EHM in detail – please direct participants to the training, workshops and support on offer</a:t>
            </a:r>
            <a:endParaRPr lang="en-GB" sz="1200" b="0" kern="1200" dirty="0" smtClean="0">
              <a:solidFill>
                <a:schemeClr val="tx1"/>
              </a:solidFill>
              <a:effectLst/>
              <a:latin typeface="+mn-lt"/>
              <a:ea typeface="+mn-ea"/>
              <a:cs typeface="+mn-cs"/>
            </a:endParaRPr>
          </a:p>
          <a:p>
            <a:endParaRPr lang="en-US" b="1" dirty="0" smtClean="0"/>
          </a:p>
          <a:p>
            <a:r>
              <a:rPr lang="en-US" b="1" dirty="0" smtClean="0"/>
              <a:t>Make sure people know that at</a:t>
            </a:r>
            <a:r>
              <a:rPr lang="en-US" b="1" baseline="0" dirty="0" smtClean="0"/>
              <a:t> any point in the process it can be referred back to Hub or R&amp;R (direct to the ‘wider’ additional needs pathway in handbook.</a:t>
            </a:r>
          </a:p>
          <a:p>
            <a:endParaRPr lang="en-US" b="1" baseline="0" dirty="0" smtClean="0"/>
          </a:p>
          <a:p>
            <a:r>
              <a:rPr lang="en-US" b="1" baseline="0" dirty="0" smtClean="0"/>
              <a:t>STATS: As of 18/04/16 (From 1</a:t>
            </a:r>
            <a:r>
              <a:rPr lang="en-US" b="1" baseline="30000" dirty="0" smtClean="0"/>
              <a:t>st</a:t>
            </a:r>
            <a:r>
              <a:rPr lang="en-US" b="1" baseline="0" dirty="0" smtClean="0"/>
              <a:t> November 2015)</a:t>
            </a:r>
          </a:p>
          <a:p>
            <a:endParaRPr lang="en-US" b="1" baseline="0" dirty="0" smtClean="0"/>
          </a:p>
          <a:p>
            <a:r>
              <a:rPr lang="en-US" b="1" baseline="0" dirty="0" smtClean="0"/>
              <a:t>1051 EHA allocated by hub</a:t>
            </a:r>
          </a:p>
          <a:p>
            <a:r>
              <a:rPr lang="en-US" b="1" baseline="0" dirty="0" smtClean="0"/>
              <a:t> 915 still open</a:t>
            </a:r>
          </a:p>
          <a:p>
            <a:r>
              <a:rPr lang="en-US" b="1" baseline="0" dirty="0" smtClean="0"/>
              <a:t>Only 59% of assessments have been started and 25% complete</a:t>
            </a:r>
          </a:p>
          <a:p>
            <a:r>
              <a:rPr lang="en-US" b="1" baseline="0" dirty="0" smtClean="0"/>
              <a:t>Allocations:</a:t>
            </a:r>
          </a:p>
          <a:p>
            <a:r>
              <a:rPr lang="en-US" b="1" baseline="0" dirty="0" smtClean="0"/>
              <a:t>50% to IFST and FS</a:t>
            </a:r>
          </a:p>
          <a:p>
            <a:r>
              <a:rPr lang="en-US" b="1" baseline="0" dirty="0" smtClean="0"/>
              <a:t>40% to schools</a:t>
            </a:r>
          </a:p>
          <a:p>
            <a:r>
              <a:rPr lang="en-US" b="1" baseline="0" dirty="0" smtClean="0"/>
              <a:t>2.5% (23) to HV</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D55E6748-8175-3D45-8438-80904D1A129B}" type="slidenum">
              <a:rPr lang="en-US" smtClean="0"/>
              <a:t>10</a:t>
            </a:fld>
            <a:endParaRPr lang="en-US"/>
          </a:p>
        </p:txBody>
      </p:sp>
    </p:spTree>
    <p:extLst>
      <p:ext uri="{BB962C8B-B14F-4D97-AF65-F5344CB8AC3E}">
        <p14:creationId xmlns:p14="http://schemas.microsoft.com/office/powerpoint/2010/main" val="394683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ED933D8-CE42-F743-8821-9EDD0004FF65}"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94333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ED933D8-CE42-F743-8821-9EDD0004FF65}"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296867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ED933D8-CE42-F743-8821-9EDD0004FF65}"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123866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ED933D8-CE42-F743-8821-9EDD0004FF65}"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248597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ED933D8-CE42-F743-8821-9EDD0004FF65}" type="datetimeFigureOut">
              <a:rPr lang="en-US" smtClean="0"/>
              <a:t>09/12/2016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287568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ED933D8-CE42-F743-8821-9EDD0004FF65}"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419963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ED933D8-CE42-F743-8821-9EDD0004FF65}" type="datetimeFigureOut">
              <a:rPr lang="en-US" smtClean="0"/>
              <a:t>09/12/2016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74847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ED933D8-CE42-F743-8821-9EDD0004FF65}" type="datetimeFigureOut">
              <a:rPr lang="en-US" smtClean="0"/>
              <a:t>09/12/2016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411664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933D8-CE42-F743-8821-9EDD0004FF65}" type="datetimeFigureOut">
              <a:rPr lang="en-US" smtClean="0"/>
              <a:t>09/12/2016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270722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D933D8-CE42-F743-8821-9EDD0004FF65}"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374074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D933D8-CE42-F743-8821-9EDD0004FF65}" type="datetimeFigureOut">
              <a:rPr lang="en-US" smtClean="0"/>
              <a:t>09/12/2016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0DD1E-F7B4-4540-98FB-0B470B557C25}" type="slidenum">
              <a:rPr lang="en-US" smtClean="0"/>
              <a:t>‹#›</a:t>
            </a:fld>
            <a:endParaRPr lang="en-US"/>
          </a:p>
        </p:txBody>
      </p:sp>
    </p:spTree>
    <p:extLst>
      <p:ext uri="{BB962C8B-B14F-4D97-AF65-F5344CB8AC3E}">
        <p14:creationId xmlns:p14="http://schemas.microsoft.com/office/powerpoint/2010/main" val="1788776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933D8-CE42-F743-8821-9EDD0004FF65}" type="datetimeFigureOut">
              <a:rPr lang="en-US" smtClean="0"/>
              <a:t>09/12/2016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0DD1E-F7B4-4540-98FB-0B470B557C25}" type="slidenum">
              <a:rPr lang="en-US" smtClean="0"/>
              <a:t>‹#›</a:t>
            </a:fld>
            <a:endParaRPr lang="en-US"/>
          </a:p>
        </p:txBody>
      </p:sp>
    </p:spTree>
    <p:extLst>
      <p:ext uri="{BB962C8B-B14F-4D97-AF65-F5344CB8AC3E}">
        <p14:creationId xmlns:p14="http://schemas.microsoft.com/office/powerpoint/2010/main" val="382009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mailto:earlyhelpcoordinator@doncaster.gov.uk" TargetMode="External"/><Relationship Id="rId4" Type="http://schemas.openxmlformats.org/officeDocument/2006/relationships/hyperlink" Target="mailto:esystems.cyps@dcstrust.co.uk"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doncastersafeguardingchildren.co.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Introduction to Early Help in Doncaster </a:t>
            </a:r>
            <a:endParaRPr lang="en-US" b="1" dirty="0"/>
          </a:p>
        </p:txBody>
      </p:sp>
    </p:spTree>
    <p:extLst>
      <p:ext uri="{BB962C8B-B14F-4D97-AF65-F5344CB8AC3E}">
        <p14:creationId xmlns:p14="http://schemas.microsoft.com/office/powerpoint/2010/main" val="8484840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77807" y="143036"/>
            <a:ext cx="4135413" cy="6582589"/>
          </a:xfrm>
          <a:prstGeom prst="rect">
            <a:avLst/>
          </a:prstGeom>
          <a:noFill/>
          <a:ln>
            <a:noFill/>
          </a:ln>
        </p:spPr>
      </p:pic>
    </p:spTree>
    <p:extLst>
      <p:ext uri="{BB962C8B-B14F-4D97-AF65-F5344CB8AC3E}">
        <p14:creationId xmlns:p14="http://schemas.microsoft.com/office/powerpoint/2010/main" val="30361987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Thresholds </a:t>
            </a:r>
            <a:endParaRPr lang="en-US" b="1" dirty="0"/>
          </a:p>
        </p:txBody>
      </p:sp>
      <p:pic>
        <p:nvPicPr>
          <p:cNvPr id="6" name="Picture 5"/>
          <p:cNvPicPr>
            <a:picLocks noChangeAspect="1"/>
          </p:cNvPicPr>
          <p:nvPr/>
        </p:nvPicPr>
        <p:blipFill>
          <a:blip r:embed="rId3"/>
          <a:stretch>
            <a:fillRect/>
          </a:stretch>
        </p:blipFill>
        <p:spPr>
          <a:xfrm>
            <a:off x="986695" y="1417638"/>
            <a:ext cx="7397654" cy="5252055"/>
          </a:xfrm>
          <a:prstGeom prst="rect">
            <a:avLst/>
          </a:prstGeom>
        </p:spPr>
      </p:pic>
    </p:spTree>
    <p:extLst>
      <p:ext uri="{BB962C8B-B14F-4D97-AF65-F5344CB8AC3E}">
        <p14:creationId xmlns:p14="http://schemas.microsoft.com/office/powerpoint/2010/main" val="1614411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b="1" dirty="0" smtClean="0">
                <a:latin typeface="Arial" charset="0"/>
                <a:ea typeface="ＭＳ Ｐゴシック" charset="0"/>
                <a:cs typeface="ＭＳ Ｐゴシック" charset="0"/>
              </a:rPr>
              <a:t>Early Help Assessment - EHA</a:t>
            </a:r>
            <a:endParaRPr lang="en-US" b="1"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539750" y="1447800"/>
            <a:ext cx="4693213" cy="4114800"/>
          </a:xfrm>
        </p:spPr>
        <p:txBody>
          <a:bodyPr>
            <a:normAutofit/>
          </a:bodyPr>
          <a:lstStyle/>
          <a:p>
            <a:pPr marL="514350" indent="-514350">
              <a:buFont typeface="+mj-lt"/>
              <a:buAutoNum type="arabicPeriod"/>
              <a:defRPr/>
            </a:pPr>
            <a:endParaRPr lang="en-US" dirty="0" smtClean="0"/>
          </a:p>
          <a:p>
            <a:pPr marL="514350" indent="-514350">
              <a:buFont typeface="+mj-lt"/>
              <a:buAutoNum type="arabicPeriod"/>
              <a:defRPr/>
            </a:pPr>
            <a:r>
              <a:rPr lang="en-US" dirty="0" smtClean="0"/>
              <a:t>Information gathering</a:t>
            </a:r>
          </a:p>
          <a:p>
            <a:pPr marL="514350" indent="-514350">
              <a:buFont typeface="+mj-lt"/>
              <a:buAutoNum type="arabicPeriod"/>
              <a:defRPr/>
            </a:pPr>
            <a:endParaRPr lang="en-US" dirty="0"/>
          </a:p>
          <a:p>
            <a:pPr marL="514350" indent="-514350">
              <a:buFont typeface="+mj-lt"/>
              <a:buAutoNum type="arabicPeriod"/>
              <a:defRPr/>
            </a:pPr>
            <a:r>
              <a:rPr lang="en-US" dirty="0" smtClean="0"/>
              <a:t>Analysing the information to identify what needs to change and how </a:t>
            </a:r>
          </a:p>
          <a:p>
            <a:pPr marL="514350" indent="-514350">
              <a:buFont typeface="+mj-lt"/>
              <a:buAutoNum type="arabicPeriod"/>
              <a:defRPr/>
            </a:pPr>
            <a:endParaRPr lang="en-US" dirty="0"/>
          </a:p>
        </p:txBody>
      </p:sp>
      <p:pic>
        <p:nvPicPr>
          <p:cNvPr id="706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437" y="2145330"/>
            <a:ext cx="328136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46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Signs of safety</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828162738"/>
              </p:ext>
            </p:extLst>
          </p:nvPr>
        </p:nvGraphicFramePr>
        <p:xfrm>
          <a:off x="1524000" y="1749093"/>
          <a:ext cx="6096000" cy="3575752"/>
        </p:xfrm>
        <a:graphic>
          <a:graphicData uri="http://schemas.openxmlformats.org/drawingml/2006/table">
            <a:tbl>
              <a:tblPr firstRow="1" bandRow="1">
                <a:tableStyleId>{3B4B98B0-60AC-42C2-AFA5-B58CD77FA1E5}</a:tableStyleId>
              </a:tblPr>
              <a:tblGrid>
                <a:gridCol w="2032000"/>
                <a:gridCol w="2032000"/>
                <a:gridCol w="2032000"/>
              </a:tblGrid>
              <a:tr h="1218567">
                <a:tc>
                  <a:txBody>
                    <a:bodyPr/>
                    <a:lstStyle/>
                    <a:p>
                      <a:pPr algn="ctr"/>
                      <a:endParaRPr lang="en-US" dirty="0" smtClean="0"/>
                    </a:p>
                    <a:p>
                      <a:pPr algn="ctr"/>
                      <a:r>
                        <a:rPr lang="en-US" dirty="0" smtClean="0"/>
                        <a:t>What are you worried about?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smtClean="0"/>
                    </a:p>
                    <a:p>
                      <a:pPr algn="ctr"/>
                      <a:r>
                        <a:rPr lang="en-US" dirty="0" smtClean="0"/>
                        <a:t>What is working well?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smtClean="0"/>
                    </a:p>
                    <a:p>
                      <a:pPr algn="ctr"/>
                      <a:r>
                        <a:rPr lang="en-US" dirty="0" smtClean="0"/>
                        <a:t>What needs to happen?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57185">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87445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023"/>
            <a:ext cx="8229600" cy="1143000"/>
          </a:xfrm>
        </p:spPr>
        <p:txBody>
          <a:bodyPr>
            <a:normAutofit fontScale="90000"/>
          </a:bodyPr>
          <a:lstStyle/>
          <a:p>
            <a:r>
              <a:rPr lang="en-GB" b="1" dirty="0">
                <a:solidFill>
                  <a:prstClr val="black"/>
                </a:solidFill>
              </a:rPr>
              <a:t>Stronger </a:t>
            </a:r>
            <a:r>
              <a:rPr lang="en-GB" b="1" dirty="0" smtClean="0">
                <a:solidFill>
                  <a:prstClr val="black"/>
                </a:solidFill>
              </a:rPr>
              <a:t>Families</a:t>
            </a:r>
            <a:br>
              <a:rPr lang="en-GB" b="1" dirty="0" smtClean="0">
                <a:solidFill>
                  <a:prstClr val="black"/>
                </a:solidFill>
              </a:rPr>
            </a:br>
            <a:r>
              <a:rPr lang="en-GB" b="1" dirty="0" smtClean="0">
                <a:solidFill>
                  <a:prstClr val="black"/>
                </a:solidFill>
              </a:rPr>
              <a:t>How is a family a Stronger Family? </a:t>
            </a:r>
            <a:endParaRPr lang="en-US" dirty="0"/>
          </a:p>
        </p:txBody>
      </p:sp>
      <p:sp>
        <p:nvSpPr>
          <p:cNvPr id="4" name="Rectangle 3"/>
          <p:cNvSpPr/>
          <p:nvPr/>
        </p:nvSpPr>
        <p:spPr>
          <a:xfrm>
            <a:off x="457200" y="1942451"/>
            <a:ext cx="4118737" cy="4524316"/>
          </a:xfrm>
          <a:prstGeom prst="rect">
            <a:avLst/>
          </a:prstGeom>
        </p:spPr>
        <p:txBody>
          <a:bodyPr wrap="square">
            <a:spAutoFit/>
          </a:bodyPr>
          <a:lstStyle/>
          <a:p>
            <a:r>
              <a:rPr lang="en-GB" dirty="0" smtClean="0">
                <a:solidFill>
                  <a:prstClr val="black"/>
                </a:solidFill>
              </a:rPr>
              <a:t>The </a:t>
            </a:r>
            <a:r>
              <a:rPr lang="en-GB" dirty="0">
                <a:solidFill>
                  <a:prstClr val="black"/>
                </a:solidFill>
              </a:rPr>
              <a:t>criteria for families to be eligible for the programme has been widened by the Government to:</a:t>
            </a:r>
          </a:p>
          <a:p>
            <a:endParaRPr lang="en-GB" dirty="0" smtClean="0">
              <a:solidFill>
                <a:prstClr val="black"/>
              </a:solidFill>
            </a:endParaRPr>
          </a:p>
          <a:p>
            <a:pPr marL="342900" indent="-342900">
              <a:buFont typeface="+mj-lt"/>
              <a:buAutoNum type="arabicPeriod"/>
            </a:pPr>
            <a:r>
              <a:rPr lang="en-GB" dirty="0" smtClean="0"/>
              <a:t>Parents and children involved in </a:t>
            </a:r>
            <a:r>
              <a:rPr lang="en-GB" b="1" dirty="0" smtClean="0"/>
              <a:t>crime or anti-social behaviour. </a:t>
            </a:r>
          </a:p>
          <a:p>
            <a:pPr marL="342900" indent="-342900">
              <a:buFont typeface="+mj-lt"/>
              <a:buAutoNum type="arabicPeriod"/>
            </a:pPr>
            <a:r>
              <a:rPr lang="en-GB" dirty="0" smtClean="0"/>
              <a:t>Children </a:t>
            </a:r>
            <a:r>
              <a:rPr lang="en-GB" dirty="0"/>
              <a:t>who have not been </a:t>
            </a:r>
            <a:r>
              <a:rPr lang="en-GB" b="1" dirty="0"/>
              <a:t>attending school </a:t>
            </a:r>
            <a:r>
              <a:rPr lang="en-GB" dirty="0"/>
              <a:t>regularly. </a:t>
            </a:r>
          </a:p>
          <a:p>
            <a:pPr marL="342900" indent="-342900">
              <a:buFont typeface="+mj-lt"/>
              <a:buAutoNum type="arabicPeriod"/>
            </a:pPr>
            <a:r>
              <a:rPr lang="en-GB" dirty="0" smtClean="0"/>
              <a:t>Children </a:t>
            </a:r>
            <a:r>
              <a:rPr lang="en-GB" dirty="0"/>
              <a:t>who need </a:t>
            </a:r>
            <a:r>
              <a:rPr lang="en-GB" b="1" dirty="0" smtClean="0"/>
              <a:t>help</a:t>
            </a:r>
            <a:r>
              <a:rPr lang="en-GB" dirty="0" smtClean="0"/>
              <a:t>.</a:t>
            </a:r>
          </a:p>
          <a:p>
            <a:pPr marL="342900" indent="-342900">
              <a:buFont typeface="+mj-lt"/>
              <a:buAutoNum type="arabicPeriod"/>
            </a:pPr>
            <a:r>
              <a:rPr lang="en-GB" dirty="0" smtClean="0"/>
              <a:t>Adults </a:t>
            </a:r>
            <a:r>
              <a:rPr lang="en-GB" b="1" dirty="0" smtClean="0"/>
              <a:t>out of work </a:t>
            </a:r>
            <a:r>
              <a:rPr lang="en-GB" dirty="0" smtClean="0"/>
              <a:t>or at risk of </a:t>
            </a:r>
            <a:r>
              <a:rPr lang="en-GB" b="1" dirty="0" smtClean="0"/>
              <a:t>financial exclusion </a:t>
            </a:r>
            <a:r>
              <a:rPr lang="en-GB" dirty="0" smtClean="0"/>
              <a:t>and young people at risk of </a:t>
            </a:r>
            <a:r>
              <a:rPr lang="en-GB" dirty="0" err="1" smtClean="0"/>
              <a:t>worklessness</a:t>
            </a:r>
            <a:r>
              <a:rPr lang="en-GB" dirty="0" smtClean="0"/>
              <a:t>. </a:t>
            </a:r>
            <a:r>
              <a:rPr lang="en-GB" b="1" dirty="0" smtClean="0"/>
              <a:t>(NEET)</a:t>
            </a:r>
          </a:p>
          <a:p>
            <a:pPr marL="342900" indent="-342900">
              <a:buFont typeface="+mj-lt"/>
              <a:buAutoNum type="arabicPeriod"/>
            </a:pPr>
            <a:r>
              <a:rPr lang="en-GB" dirty="0" smtClean="0"/>
              <a:t>Families </a:t>
            </a:r>
            <a:r>
              <a:rPr lang="en-GB" dirty="0"/>
              <a:t>affected by </a:t>
            </a:r>
            <a:r>
              <a:rPr lang="en-GB" b="1" dirty="0"/>
              <a:t>domestic violence and </a:t>
            </a:r>
            <a:r>
              <a:rPr lang="en-GB" b="1" dirty="0" smtClean="0"/>
              <a:t>abuse.</a:t>
            </a:r>
          </a:p>
          <a:p>
            <a:pPr marL="342900" indent="-342900">
              <a:buFont typeface="+mj-lt"/>
              <a:buAutoNum type="arabicPeriod"/>
            </a:pPr>
            <a:r>
              <a:rPr lang="en-GB" dirty="0" smtClean="0"/>
              <a:t>Parents </a:t>
            </a:r>
            <a:r>
              <a:rPr lang="en-GB" dirty="0"/>
              <a:t>and children with a range of </a:t>
            </a:r>
            <a:r>
              <a:rPr lang="en-GB" b="1" dirty="0"/>
              <a:t>health</a:t>
            </a:r>
            <a:r>
              <a:rPr lang="en-GB" dirty="0"/>
              <a:t> problems. </a:t>
            </a:r>
          </a:p>
        </p:txBody>
      </p:sp>
      <p:pic>
        <p:nvPicPr>
          <p:cNvPr id="5" name="Picture 4"/>
          <p:cNvPicPr>
            <a:picLocks noChangeAspect="1"/>
          </p:cNvPicPr>
          <p:nvPr/>
        </p:nvPicPr>
        <p:blipFill>
          <a:blip r:embed="rId3"/>
          <a:stretch>
            <a:fillRect/>
          </a:stretch>
        </p:blipFill>
        <p:spPr>
          <a:xfrm>
            <a:off x="5204981" y="2694670"/>
            <a:ext cx="3572668" cy="3572668"/>
          </a:xfrm>
          <a:prstGeom prst="rect">
            <a:avLst/>
          </a:prstGeom>
        </p:spPr>
      </p:pic>
    </p:spTree>
    <p:extLst>
      <p:ext uri="{BB962C8B-B14F-4D97-AF65-F5344CB8AC3E}">
        <p14:creationId xmlns:p14="http://schemas.microsoft.com/office/powerpoint/2010/main" val="156114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Help on hand</a:t>
            </a:r>
            <a:endParaRPr lang="en-US" b="1" dirty="0"/>
          </a:p>
        </p:txBody>
      </p:sp>
      <p:sp>
        <p:nvSpPr>
          <p:cNvPr id="4" name="Rectangle 3"/>
          <p:cNvSpPr/>
          <p:nvPr/>
        </p:nvSpPr>
        <p:spPr>
          <a:xfrm>
            <a:off x="457200" y="1294393"/>
            <a:ext cx="8229600" cy="4524316"/>
          </a:xfrm>
          <a:prstGeom prst="rect">
            <a:avLst/>
          </a:prstGeom>
        </p:spPr>
        <p:txBody>
          <a:bodyPr wrap="square">
            <a:spAutoFit/>
          </a:bodyPr>
          <a:lstStyle/>
          <a:p>
            <a:endParaRPr lang="en-US" b="1" dirty="0" smtClean="0"/>
          </a:p>
          <a:p>
            <a:r>
              <a:rPr lang="en-US" sz="2800" b="1" dirty="0" smtClean="0"/>
              <a:t>Early Help Coordinators </a:t>
            </a:r>
          </a:p>
          <a:p>
            <a:endParaRPr lang="en-US" sz="2800" dirty="0" smtClean="0"/>
          </a:p>
          <a:p>
            <a:r>
              <a:rPr lang="en-US" sz="2800" dirty="0" smtClean="0"/>
              <a:t>Telephone: 	01302 736250</a:t>
            </a:r>
          </a:p>
          <a:p>
            <a:endParaRPr lang="en-US" sz="2800" dirty="0"/>
          </a:p>
          <a:p>
            <a:r>
              <a:rPr lang="en-US" sz="2800" dirty="0" smtClean="0"/>
              <a:t>Email: 		</a:t>
            </a:r>
            <a:r>
              <a:rPr lang="en-US" sz="2800" dirty="0" smtClean="0">
                <a:hlinkClick r:id="rId3"/>
              </a:rPr>
              <a:t>earlyhelpcoordinator@doncaster.gov.uk</a:t>
            </a:r>
            <a:r>
              <a:rPr lang="en-US" sz="2800" dirty="0" smtClean="0"/>
              <a:t> </a:t>
            </a:r>
            <a:endParaRPr lang="en-US" sz="2800" dirty="0"/>
          </a:p>
          <a:p>
            <a:endParaRPr lang="en-GB" sz="2800" dirty="0"/>
          </a:p>
          <a:p>
            <a:r>
              <a:rPr lang="en-GB" sz="2800" b="1" dirty="0" err="1" smtClean="0">
                <a:effectLst/>
              </a:rPr>
              <a:t>Esystems</a:t>
            </a:r>
            <a:endParaRPr lang="en-GB" sz="2800" b="1" dirty="0" smtClean="0">
              <a:effectLst/>
            </a:endParaRPr>
          </a:p>
          <a:p>
            <a:endParaRPr lang="en-GB" sz="2800" dirty="0"/>
          </a:p>
          <a:p>
            <a:r>
              <a:rPr lang="en-GB" sz="2800" dirty="0" smtClean="0"/>
              <a:t>Email</a:t>
            </a:r>
            <a:r>
              <a:rPr lang="en-GB" sz="2800" dirty="0"/>
              <a:t>:		</a:t>
            </a:r>
            <a:r>
              <a:rPr lang="en-US" sz="2800" u="sng" dirty="0">
                <a:hlinkClick r:id="rId4"/>
              </a:rPr>
              <a:t>esystems.cyps@dcstrust.co.uk</a:t>
            </a:r>
            <a:endParaRPr lang="en-GB" sz="2800" dirty="0"/>
          </a:p>
          <a:p>
            <a:endParaRPr lang="en-US" b="1" dirty="0"/>
          </a:p>
        </p:txBody>
      </p:sp>
    </p:spTree>
    <p:extLst>
      <p:ext uri="{BB962C8B-B14F-4D97-AF65-F5344CB8AC3E}">
        <p14:creationId xmlns:p14="http://schemas.microsoft.com/office/powerpoint/2010/main" val="31539475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61796"/>
          </a:xfrm>
        </p:spPr>
        <p:txBody>
          <a:bodyPr>
            <a:normAutofit/>
          </a:bodyPr>
          <a:lstStyle/>
          <a:p>
            <a:r>
              <a:rPr lang="en-US" b="1" dirty="0" smtClean="0"/>
              <a:t>Evaluation</a:t>
            </a:r>
            <a:br>
              <a:rPr lang="en-US" b="1" dirty="0" smtClean="0"/>
            </a:br>
            <a:r>
              <a:rPr lang="en-US" dirty="0" smtClean="0"/>
              <a:t>Link to online evaluation will be sent out, please reflect on today and be honest, so we can improve.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0366" y="3239155"/>
            <a:ext cx="47879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844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next?</a:t>
            </a:r>
            <a:endParaRPr lang="en-US" b="1" dirty="0"/>
          </a:p>
        </p:txBody>
      </p:sp>
      <p:sp>
        <p:nvSpPr>
          <p:cNvPr id="3" name="Content Placeholder 2"/>
          <p:cNvSpPr>
            <a:spLocks noGrp="1"/>
          </p:cNvSpPr>
          <p:nvPr>
            <p:ph idx="1"/>
          </p:nvPr>
        </p:nvSpPr>
        <p:spPr/>
        <p:txBody>
          <a:bodyPr/>
          <a:lstStyle/>
          <a:p>
            <a:r>
              <a:rPr lang="en-US" dirty="0" err="1" smtClean="0"/>
              <a:t>Enrol</a:t>
            </a:r>
            <a:r>
              <a:rPr lang="en-US" dirty="0" smtClean="0"/>
              <a:t> </a:t>
            </a:r>
            <a:r>
              <a:rPr lang="en-US" dirty="0"/>
              <a:t>for </a:t>
            </a:r>
            <a:r>
              <a:rPr lang="en-US" dirty="0" smtClean="0"/>
              <a:t>the Delivering Early Help – the Role of the Lead </a:t>
            </a:r>
            <a:r>
              <a:rPr lang="en-US" smtClean="0"/>
              <a:t>Practitioner  </a:t>
            </a:r>
          </a:p>
          <a:p>
            <a:r>
              <a:rPr lang="en-US" smtClean="0"/>
              <a:t>Feedback </a:t>
            </a:r>
            <a:r>
              <a:rPr lang="en-US" dirty="0"/>
              <a:t>your learning here to your </a:t>
            </a:r>
            <a:r>
              <a:rPr lang="en-US" dirty="0" smtClean="0"/>
              <a:t>colleagues</a:t>
            </a:r>
          </a:p>
          <a:p>
            <a:r>
              <a:rPr lang="en-US" dirty="0" err="1" smtClean="0"/>
              <a:t>Enrol</a:t>
            </a:r>
            <a:r>
              <a:rPr lang="en-US" dirty="0" smtClean="0"/>
              <a:t> </a:t>
            </a:r>
            <a:r>
              <a:rPr lang="en-US" dirty="0"/>
              <a:t>your colleagues in a future Introduction course</a:t>
            </a:r>
          </a:p>
          <a:p>
            <a:r>
              <a:rPr lang="en-US" dirty="0"/>
              <a:t>Or all three or something else!</a:t>
            </a:r>
          </a:p>
        </p:txBody>
      </p:sp>
    </p:spTree>
    <p:extLst>
      <p:ext uri="{BB962C8B-B14F-4D97-AF65-F5344CB8AC3E}">
        <p14:creationId xmlns:p14="http://schemas.microsoft.com/office/powerpoint/2010/main" val="269305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t="5582" b="5582"/>
          <a:stretch>
            <a:fillRect/>
          </a:stretch>
        </p:blipFill>
        <p:spPr>
          <a:xfrm>
            <a:off x="539750" y="1447800"/>
            <a:ext cx="8229600" cy="4114800"/>
          </a:xfrm>
          <a:prstGeom prst="rect">
            <a:avLst/>
          </a:prstGeom>
        </p:spPr>
      </p:pic>
    </p:spTree>
    <p:extLst>
      <p:ext uri="{BB962C8B-B14F-4D97-AF65-F5344CB8AC3E}">
        <p14:creationId xmlns:p14="http://schemas.microsoft.com/office/powerpoint/2010/main" val="2459711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rcRect l="11588" r="11588"/>
          <a:stretch>
            <a:fillRect/>
          </a:stretch>
        </p:blipFill>
        <p:spPr>
          <a:xfrm>
            <a:off x="539750" y="1447800"/>
            <a:ext cx="8229600" cy="4114800"/>
          </a:xfrm>
          <a:prstGeom prst="rect">
            <a:avLst/>
          </a:prstGeom>
        </p:spPr>
      </p:pic>
    </p:spTree>
    <p:extLst>
      <p:ext uri="{BB962C8B-B14F-4D97-AF65-F5344CB8AC3E}">
        <p14:creationId xmlns:p14="http://schemas.microsoft.com/office/powerpoint/2010/main" val="33155779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Outcomes</a:t>
            </a:r>
            <a:endParaRPr lang="en-US" b="1" dirty="0"/>
          </a:p>
        </p:txBody>
      </p:sp>
      <p:sp>
        <p:nvSpPr>
          <p:cNvPr id="3" name="Content Placeholder 2"/>
          <p:cNvSpPr>
            <a:spLocks noGrp="1"/>
          </p:cNvSpPr>
          <p:nvPr>
            <p:ph idx="1"/>
          </p:nvPr>
        </p:nvSpPr>
        <p:spPr/>
        <p:txBody>
          <a:bodyPr>
            <a:normAutofit lnSpcReduction="10000"/>
          </a:bodyPr>
          <a:lstStyle/>
          <a:p>
            <a:pPr lvl="0"/>
            <a:r>
              <a:rPr lang="en-GB" dirty="0"/>
              <a:t>To have of understanding of what Early Help is and when it is </a:t>
            </a:r>
            <a:r>
              <a:rPr lang="en-GB" dirty="0" smtClean="0"/>
              <a:t>required, including the application of threshold guidance.</a:t>
            </a:r>
            <a:endParaRPr lang="en-GB" dirty="0"/>
          </a:p>
          <a:p>
            <a:pPr lvl="0"/>
            <a:r>
              <a:rPr lang="en-GB" dirty="0"/>
              <a:t>To have an understanding of the Early Help Pathway.</a:t>
            </a:r>
          </a:p>
          <a:p>
            <a:pPr lvl="0"/>
            <a:r>
              <a:rPr lang="en-GB" dirty="0" smtClean="0"/>
              <a:t>To </a:t>
            </a:r>
            <a:r>
              <a:rPr lang="en-GB" dirty="0"/>
              <a:t>develop knowledge and understanding of signs of safety</a:t>
            </a:r>
            <a:r>
              <a:rPr lang="en-GB" dirty="0" smtClean="0"/>
              <a:t>.</a:t>
            </a:r>
            <a:endParaRPr lang="en-US" dirty="0" smtClean="0"/>
          </a:p>
          <a:p>
            <a:r>
              <a:rPr lang="en-US" dirty="0" smtClean="0"/>
              <a:t>To understand that </a:t>
            </a:r>
            <a:r>
              <a:rPr lang="en-US" b="1" dirty="0" smtClean="0"/>
              <a:t>CAF </a:t>
            </a:r>
            <a:r>
              <a:rPr lang="en-US" dirty="0" smtClean="0"/>
              <a:t>is now replaced with </a:t>
            </a:r>
            <a:r>
              <a:rPr lang="en-US" b="1" dirty="0" smtClean="0"/>
              <a:t>EHA.</a:t>
            </a:r>
            <a:endParaRPr lang="en-US" dirty="0"/>
          </a:p>
        </p:txBody>
      </p:sp>
    </p:spTree>
    <p:extLst>
      <p:ext uri="{BB962C8B-B14F-4D97-AF65-F5344CB8AC3E}">
        <p14:creationId xmlns:p14="http://schemas.microsoft.com/office/powerpoint/2010/main" val="40451211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1619250" y="5084763"/>
            <a:ext cx="6121400" cy="1081087"/>
          </a:xfrm>
        </p:spPr>
        <p:txBody>
          <a:bodyPr/>
          <a:lstStyle/>
          <a:p>
            <a:pPr marL="0" indent="0" algn="ctr">
              <a:buFont typeface="Arial" charset="0"/>
              <a:buNone/>
            </a:pPr>
            <a:r>
              <a:rPr lang="en-US" sz="4000" b="1" dirty="0" smtClean="0">
                <a:latin typeface="Calibri" charset="0"/>
              </a:rPr>
              <a:t>What is Early Help?</a:t>
            </a:r>
            <a:endParaRPr lang="en-US" sz="4000" b="1" dirty="0">
              <a:latin typeface="Calibri" charset="0"/>
            </a:endParaRPr>
          </a:p>
          <a:p>
            <a:pPr marL="0" indent="0">
              <a:buFont typeface="Arial" charset="0"/>
              <a:buNone/>
            </a:pPr>
            <a:endParaRPr lang="en-US" dirty="0">
              <a:latin typeface="Calibri" charset="0"/>
            </a:endParaRPr>
          </a:p>
        </p:txBody>
      </p:sp>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76250"/>
            <a:ext cx="6084888"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5407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2139504"/>
          </a:xfrm>
        </p:spPr>
        <p:txBody>
          <a:bodyPr>
            <a:normAutofit/>
          </a:bodyPr>
          <a:lstStyle/>
          <a:p>
            <a:r>
              <a:rPr lang="en-US" b="1" dirty="0" smtClean="0">
                <a:latin typeface="Calibri" charset="0"/>
              </a:rPr>
              <a:t>Background – Doncaster Serious Case Reviews</a:t>
            </a:r>
            <a:endParaRPr lang="en-US" b="1" dirty="0">
              <a:latin typeface="Calibri" charset="0"/>
            </a:endParaRPr>
          </a:p>
        </p:txBody>
      </p:sp>
      <p:sp>
        <p:nvSpPr>
          <p:cNvPr id="4" name="Rectangle 3"/>
          <p:cNvSpPr/>
          <p:nvPr/>
        </p:nvSpPr>
        <p:spPr>
          <a:xfrm>
            <a:off x="1136989" y="2767906"/>
            <a:ext cx="2986778" cy="923330"/>
          </a:xfrm>
          <a:prstGeom prst="rect">
            <a:avLst/>
          </a:prstGeom>
          <a:noFill/>
        </p:spPr>
        <p:txBody>
          <a:bodyPr wrap="none" lIns="91440" tIns="45720" rIns="91440" bIns="45720">
            <a:spAutoFit/>
          </a:bodyPr>
          <a:lstStyle/>
          <a:p>
            <a:pPr algn="ctr"/>
            <a:r>
              <a:rPr lang="en-GB"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Children J</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575636" y="2767906"/>
            <a:ext cx="2169847" cy="923330"/>
          </a:xfrm>
          <a:prstGeom prst="rect">
            <a:avLst/>
          </a:prstGeom>
          <a:noFill/>
        </p:spPr>
        <p:txBody>
          <a:bodyPr wrap="none" lIns="91440" tIns="45720" rIns="91440" bIns="45720">
            <a:spAutoFit/>
          </a:bodyPr>
          <a:lstStyle/>
          <a:p>
            <a:pPr algn="ctr"/>
            <a:r>
              <a:rPr lang="en-GB"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Child K</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749678" y="4888374"/>
            <a:ext cx="5550505" cy="923330"/>
          </a:xfrm>
          <a:prstGeom prst="rect">
            <a:avLst/>
          </a:prstGeom>
          <a:noFill/>
        </p:spPr>
        <p:txBody>
          <a:bodyPr wrap="none" lIns="91440" tIns="45720" rIns="91440" bIns="45720">
            <a:spAutoFit/>
          </a:bodyPr>
          <a:lstStyle/>
          <a:p>
            <a:pPr algn="ctr"/>
            <a:r>
              <a:rPr lang="en-GB"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Child B and Child C</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537681" y="3691236"/>
            <a:ext cx="2210862" cy="923330"/>
          </a:xfrm>
          <a:prstGeom prst="rect">
            <a:avLst/>
          </a:prstGeom>
          <a:noFill/>
        </p:spPr>
        <p:txBody>
          <a:bodyPr wrap="none" lIns="91440" tIns="45720" rIns="91440" bIns="45720">
            <a:spAutoFit/>
          </a:bodyPr>
          <a:lstStyle/>
          <a:p>
            <a:pPr algn="ctr"/>
            <a:r>
              <a:rPr lang="en-GB"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Child A</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05220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dissolve">
                                      <p:cBhvr>
                                        <p:cTn id="7"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Early Help?</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GB" u="sng" dirty="0"/>
              <a:t>The Children and Families Strategic Board (CFB) has defined early help as:</a:t>
            </a:r>
            <a:endParaRPr lang="en-GB" dirty="0"/>
          </a:p>
          <a:p>
            <a:pPr marL="0" indent="0">
              <a:buNone/>
            </a:pPr>
            <a:endParaRPr lang="en-GB" dirty="0"/>
          </a:p>
          <a:p>
            <a:pPr marL="0" indent="0" algn="just">
              <a:buNone/>
            </a:pPr>
            <a:r>
              <a:rPr lang="en-GB" b="1" dirty="0"/>
              <a:t>‘The job of all public, private, voluntary and community services as well as citizens in Doncaster, is to prevent and intervene early with children, young people and families experiencing problems in order to prevent escalation of problems. This will deal with root causes, providing support at an early age and an early stage of problems emerging. We will do this by taking a whole family approach and intervening in a co-ordinated way.’</a:t>
            </a:r>
            <a:endParaRPr lang="en-GB" dirty="0"/>
          </a:p>
          <a:p>
            <a:endParaRPr lang="en-US" dirty="0"/>
          </a:p>
        </p:txBody>
      </p:sp>
    </p:spTree>
    <p:extLst>
      <p:ext uri="{BB962C8B-B14F-4D97-AF65-F5344CB8AC3E}">
        <p14:creationId xmlns:p14="http://schemas.microsoft.com/office/powerpoint/2010/main" val="42859174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995" y="1392653"/>
            <a:ext cx="3564467" cy="4525963"/>
          </a:xfrm>
        </p:spPr>
        <p:txBody>
          <a:bodyPr>
            <a:normAutofit/>
          </a:bodyPr>
          <a:lstStyle/>
          <a:p>
            <a:pPr marL="0" indent="0">
              <a:buNone/>
            </a:pPr>
            <a:r>
              <a:rPr lang="en-US" sz="4800" b="1" dirty="0" smtClean="0"/>
              <a:t>Yes…. </a:t>
            </a:r>
          </a:p>
          <a:p>
            <a:pPr marL="0" indent="0">
              <a:buNone/>
            </a:pPr>
            <a:r>
              <a:rPr lang="en-US" sz="4800" b="1" dirty="0" smtClean="0"/>
              <a:t>But what does that actually mean?</a:t>
            </a:r>
            <a:endParaRPr lang="en-US" sz="4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3986" y="810683"/>
            <a:ext cx="3662363"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6128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Documents </a:t>
            </a:r>
            <a:endParaRPr lang="en-US" b="1"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Multi Agency </a:t>
            </a:r>
            <a:r>
              <a:rPr lang="en-US" dirty="0"/>
              <a:t>E</a:t>
            </a:r>
            <a:r>
              <a:rPr lang="en-US" dirty="0" smtClean="0"/>
              <a:t>arly </a:t>
            </a:r>
            <a:r>
              <a:rPr lang="en-US" dirty="0"/>
              <a:t>H</a:t>
            </a:r>
            <a:r>
              <a:rPr lang="en-US" dirty="0" smtClean="0"/>
              <a:t>elp </a:t>
            </a:r>
            <a:r>
              <a:rPr lang="en-US" dirty="0"/>
              <a:t>S</a:t>
            </a:r>
            <a:r>
              <a:rPr lang="en-US" dirty="0" smtClean="0"/>
              <a:t>trategy</a:t>
            </a:r>
          </a:p>
          <a:p>
            <a:endParaRPr lang="en-US" dirty="0"/>
          </a:p>
          <a:p>
            <a:r>
              <a:rPr lang="en-US" dirty="0" smtClean="0"/>
              <a:t>Early Help </a:t>
            </a:r>
            <a:r>
              <a:rPr lang="en-US" dirty="0"/>
              <a:t>P</a:t>
            </a:r>
            <a:r>
              <a:rPr lang="en-US" dirty="0" smtClean="0"/>
              <a:t>ractice </a:t>
            </a:r>
            <a:r>
              <a:rPr lang="en-US" dirty="0"/>
              <a:t>H</a:t>
            </a:r>
            <a:r>
              <a:rPr lang="en-US" dirty="0" smtClean="0"/>
              <a:t>andbook</a:t>
            </a:r>
          </a:p>
          <a:p>
            <a:endParaRPr lang="en-US" dirty="0"/>
          </a:p>
          <a:p>
            <a:r>
              <a:rPr lang="en-US" dirty="0" smtClean="0"/>
              <a:t>Threshold Guidance</a:t>
            </a:r>
          </a:p>
          <a:p>
            <a:endParaRPr lang="en-US" dirty="0"/>
          </a:p>
          <a:p>
            <a:r>
              <a:rPr lang="en-US" dirty="0" smtClean="0">
                <a:hlinkClick r:id="rId3"/>
              </a:rPr>
              <a:t>www.doncastersafeguardingchildren.co.uk</a:t>
            </a:r>
            <a:r>
              <a:rPr lang="en-US" dirty="0" smtClean="0"/>
              <a:t> </a:t>
            </a:r>
            <a:endParaRPr lang="en-US" dirty="0"/>
          </a:p>
        </p:txBody>
      </p:sp>
    </p:spTree>
    <p:extLst>
      <p:ext uri="{BB962C8B-B14F-4D97-AF65-F5344CB8AC3E}">
        <p14:creationId xmlns:p14="http://schemas.microsoft.com/office/powerpoint/2010/main" val="291830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Thresholds</a:t>
            </a:r>
            <a:endParaRPr lang="en-US" b="1" dirty="0"/>
          </a:p>
        </p:txBody>
      </p:sp>
      <p:pic>
        <p:nvPicPr>
          <p:cNvPr id="3" name="Picture 2"/>
          <p:cNvPicPr>
            <a:picLocks noChangeAspect="1"/>
          </p:cNvPicPr>
          <p:nvPr/>
        </p:nvPicPr>
        <p:blipFill>
          <a:blip r:embed="rId3"/>
          <a:stretch>
            <a:fillRect/>
          </a:stretch>
        </p:blipFill>
        <p:spPr>
          <a:xfrm>
            <a:off x="0" y="1624482"/>
            <a:ext cx="9144000" cy="4643661"/>
          </a:xfrm>
          <a:prstGeom prst="rect">
            <a:avLst/>
          </a:prstGeom>
        </p:spPr>
      </p:pic>
    </p:spTree>
    <p:extLst>
      <p:ext uri="{BB962C8B-B14F-4D97-AF65-F5344CB8AC3E}">
        <p14:creationId xmlns:p14="http://schemas.microsoft.com/office/powerpoint/2010/main" val="1849785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TotalTime>
  <Words>1679</Words>
  <Application>Microsoft Macintosh PowerPoint</Application>
  <PresentationFormat>On-screen Show (4:3)</PresentationFormat>
  <Paragraphs>204</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Introduction to Early Help in Doncaster </vt:lpstr>
      <vt:lpstr>PowerPoint Presentation</vt:lpstr>
      <vt:lpstr>Course Outcomes</vt:lpstr>
      <vt:lpstr>PowerPoint Presentation</vt:lpstr>
      <vt:lpstr>Background – Doncaster Serious Case Reviews</vt:lpstr>
      <vt:lpstr>So what is Early Help?</vt:lpstr>
      <vt:lpstr>PowerPoint Presentation</vt:lpstr>
      <vt:lpstr>Key Documents </vt:lpstr>
      <vt:lpstr>Thresholds</vt:lpstr>
      <vt:lpstr>PowerPoint Presentation</vt:lpstr>
      <vt:lpstr>Thresholds </vt:lpstr>
      <vt:lpstr>Early Help Assessment - EHA</vt:lpstr>
      <vt:lpstr>Signs of safety</vt:lpstr>
      <vt:lpstr>Stronger Families How is a family a Stronger Family? </vt:lpstr>
      <vt:lpstr>Help on hand</vt:lpstr>
      <vt:lpstr>Evaluation Link to online evaluation will be sent out, please reflect on today and be honest, so we can improve.</vt:lpstr>
      <vt:lpstr>What next?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Roberts</dc:creator>
  <cp:lastModifiedBy>Gemma Roberts</cp:lastModifiedBy>
  <cp:revision>57</cp:revision>
  <dcterms:created xsi:type="dcterms:W3CDTF">2016-04-05T11:01:08Z</dcterms:created>
  <dcterms:modified xsi:type="dcterms:W3CDTF">2016-12-09T12:36:31Z</dcterms:modified>
</cp:coreProperties>
</file>