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57" r:id="rId3"/>
    <p:sldId id="258" r:id="rId4"/>
    <p:sldId id="270" r:id="rId5"/>
    <p:sldId id="275" r:id="rId6"/>
    <p:sldId id="274" r:id="rId7"/>
    <p:sldId id="276" r:id="rId8"/>
    <p:sldId id="300" r:id="rId9"/>
    <p:sldId id="303" r:id="rId10"/>
    <p:sldId id="279" r:id="rId11"/>
    <p:sldId id="264" r:id="rId12"/>
    <p:sldId id="263" r:id="rId13"/>
    <p:sldId id="295" r:id="rId14"/>
    <p:sldId id="296" r:id="rId15"/>
    <p:sldId id="302" r:id="rId16"/>
    <p:sldId id="260" r:id="rId17"/>
    <p:sldId id="305" r:id="rId18"/>
    <p:sldId id="306" r:id="rId19"/>
    <p:sldId id="287" r:id="rId20"/>
    <p:sldId id="288" r:id="rId21"/>
    <p:sldId id="283" r:id="rId22"/>
    <p:sldId id="286" r:id="rId23"/>
    <p:sldId id="265" r:id="rId24"/>
    <p:sldId id="292" r:id="rId25"/>
    <p:sldId id="304" r:id="rId26"/>
    <p:sldId id="289" r:id="rId27"/>
    <p:sldId id="266" r:id="rId28"/>
    <p:sldId id="261" r:id="rId29"/>
    <p:sldId id="284" r:id="rId30"/>
    <p:sldId id="285" r:id="rId31"/>
    <p:sldId id="299" r:id="rId32"/>
    <p:sldId id="267" r:id="rId33"/>
    <p:sldId id="307" r:id="rId34"/>
    <p:sldId id="26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231" autoAdjust="0"/>
  </p:normalViewPr>
  <p:slideViewPr>
    <p:cSldViewPr snapToGrid="0" snapToObjects="1">
      <p:cViewPr>
        <p:scale>
          <a:sx n="66" d="100"/>
          <a:sy n="66" d="100"/>
        </p:scale>
        <p:origin x="-1320" y="-1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7E1408-B89B-DF48-87BB-43FD817AD89A}" type="doc">
      <dgm:prSet loTypeId="urn:microsoft.com/office/officeart/2005/8/layout/process1" loCatId="" qsTypeId="urn:microsoft.com/office/officeart/2005/8/quickstyle/simple2" qsCatId="simple" csTypeId="urn:microsoft.com/office/officeart/2005/8/colors/accent2_2" csCatId="accent2" phldr="1"/>
      <dgm:spPr/>
    </dgm:pt>
    <dgm:pt modelId="{62284A10-ACE9-B040-8736-9D8572CCD657}">
      <dgm:prSet phldrT="[Text]"/>
      <dgm:spPr>
        <a:solidFill>
          <a:schemeClr val="accent3"/>
        </a:solidFill>
        <a:ln>
          <a:solidFill>
            <a:srgbClr val="008000"/>
          </a:solidFill>
        </a:ln>
      </dgm:spPr>
      <dgm:t>
        <a:bodyPr/>
        <a:lstStyle/>
        <a:p>
          <a:r>
            <a:rPr lang="en-US" dirty="0" smtClean="0">
              <a:latin typeface="Arial"/>
              <a:cs typeface="Arial"/>
            </a:rPr>
            <a:t>Need	</a:t>
          </a:r>
          <a:endParaRPr lang="en-US" dirty="0">
            <a:latin typeface="Arial"/>
            <a:cs typeface="Arial"/>
          </a:endParaRPr>
        </a:p>
      </dgm:t>
    </dgm:pt>
    <dgm:pt modelId="{3BF684C7-DD5A-8B47-B831-C677189EDC04}" type="parTrans" cxnId="{8898F8AF-BBEB-644A-B494-525C788ADE3D}">
      <dgm:prSet/>
      <dgm:spPr/>
      <dgm:t>
        <a:bodyPr/>
        <a:lstStyle/>
        <a:p>
          <a:endParaRPr lang="en-US"/>
        </a:p>
      </dgm:t>
    </dgm:pt>
    <dgm:pt modelId="{BB90BA9A-5DFF-C148-B31C-67DC6EC51838}" type="sibTrans" cxnId="{8898F8AF-BBEB-644A-B494-525C788ADE3D}">
      <dgm:prSet/>
      <dgm:spPr>
        <a:solidFill>
          <a:srgbClr val="008000"/>
        </a:solidFill>
      </dgm:spPr>
      <dgm:t>
        <a:bodyPr/>
        <a:lstStyle/>
        <a:p>
          <a:endParaRPr lang="en-US"/>
        </a:p>
      </dgm:t>
    </dgm:pt>
    <dgm:pt modelId="{CC4DBA47-EE80-CF4F-9284-4273FF66B2D0}">
      <dgm:prSet phldrT="[Text]"/>
      <dgm:spPr>
        <a:solidFill>
          <a:srgbClr val="9BBB59"/>
        </a:solidFill>
        <a:ln>
          <a:solidFill>
            <a:srgbClr val="008000"/>
          </a:solidFill>
        </a:ln>
      </dgm:spPr>
      <dgm:t>
        <a:bodyPr/>
        <a:lstStyle/>
        <a:p>
          <a:r>
            <a:rPr lang="en-US" dirty="0" smtClean="0">
              <a:latin typeface="Arial"/>
              <a:cs typeface="Arial"/>
            </a:rPr>
            <a:t>Outcome</a:t>
          </a:r>
          <a:endParaRPr lang="en-US" dirty="0">
            <a:latin typeface="Arial"/>
            <a:cs typeface="Arial"/>
          </a:endParaRPr>
        </a:p>
      </dgm:t>
    </dgm:pt>
    <dgm:pt modelId="{318F3B40-53F1-7B44-ADB3-1F742575D229}" type="parTrans" cxnId="{543AF48F-5527-4A49-BB99-CB428D33EC22}">
      <dgm:prSet/>
      <dgm:spPr/>
      <dgm:t>
        <a:bodyPr/>
        <a:lstStyle/>
        <a:p>
          <a:endParaRPr lang="en-US"/>
        </a:p>
      </dgm:t>
    </dgm:pt>
    <dgm:pt modelId="{09E19152-A98C-2F40-8602-387BD3582FB4}" type="sibTrans" cxnId="{543AF48F-5527-4A49-BB99-CB428D33EC22}">
      <dgm:prSet/>
      <dgm:spPr>
        <a:solidFill>
          <a:srgbClr val="008000"/>
        </a:solidFill>
      </dgm:spPr>
      <dgm:t>
        <a:bodyPr/>
        <a:lstStyle/>
        <a:p>
          <a:endParaRPr lang="en-US"/>
        </a:p>
      </dgm:t>
    </dgm:pt>
    <dgm:pt modelId="{88AA4D86-5176-DA46-965F-981DCA045419}">
      <dgm:prSet phldrT="[Text]"/>
      <dgm:spPr>
        <a:solidFill>
          <a:srgbClr val="9BBB59"/>
        </a:solidFill>
        <a:ln>
          <a:solidFill>
            <a:srgbClr val="008000"/>
          </a:solidFill>
        </a:ln>
      </dgm:spPr>
      <dgm:t>
        <a:bodyPr/>
        <a:lstStyle/>
        <a:p>
          <a:r>
            <a:rPr lang="en-US" dirty="0" smtClean="0">
              <a:latin typeface="Arial"/>
              <a:cs typeface="Arial"/>
            </a:rPr>
            <a:t>Plan</a:t>
          </a:r>
          <a:endParaRPr lang="en-US" dirty="0">
            <a:latin typeface="Arial"/>
            <a:cs typeface="Arial"/>
          </a:endParaRPr>
        </a:p>
      </dgm:t>
    </dgm:pt>
    <dgm:pt modelId="{9ED3BED6-B52A-974E-9560-3281168BB895}" type="parTrans" cxnId="{2CB03D8C-B927-8C4B-815C-73321C65AFCC}">
      <dgm:prSet/>
      <dgm:spPr/>
      <dgm:t>
        <a:bodyPr/>
        <a:lstStyle/>
        <a:p>
          <a:endParaRPr lang="en-US"/>
        </a:p>
      </dgm:t>
    </dgm:pt>
    <dgm:pt modelId="{11D6D144-EA17-1348-BDF7-D55DE7B43368}" type="sibTrans" cxnId="{2CB03D8C-B927-8C4B-815C-73321C65AFCC}">
      <dgm:prSet/>
      <dgm:spPr/>
      <dgm:t>
        <a:bodyPr/>
        <a:lstStyle/>
        <a:p>
          <a:endParaRPr lang="en-US"/>
        </a:p>
      </dgm:t>
    </dgm:pt>
    <dgm:pt modelId="{5AC768FF-EA8D-F444-9912-8B266642DA76}" type="pres">
      <dgm:prSet presAssocID="{087E1408-B89B-DF48-87BB-43FD817AD89A}" presName="Name0" presStyleCnt="0">
        <dgm:presLayoutVars>
          <dgm:dir/>
          <dgm:resizeHandles val="exact"/>
        </dgm:presLayoutVars>
      </dgm:prSet>
      <dgm:spPr/>
    </dgm:pt>
    <dgm:pt modelId="{0CBC33A4-E7ED-4147-85CE-FA6998E44055}" type="pres">
      <dgm:prSet presAssocID="{62284A10-ACE9-B040-8736-9D8572CCD657}" presName="node" presStyleLbl="node1" presStyleIdx="0" presStyleCnt="3">
        <dgm:presLayoutVars>
          <dgm:bulletEnabled val="1"/>
        </dgm:presLayoutVars>
      </dgm:prSet>
      <dgm:spPr/>
      <dgm:t>
        <a:bodyPr/>
        <a:lstStyle/>
        <a:p>
          <a:endParaRPr lang="en-US"/>
        </a:p>
      </dgm:t>
    </dgm:pt>
    <dgm:pt modelId="{FD32262F-B030-4F4D-AF7B-9882FFF044A0}" type="pres">
      <dgm:prSet presAssocID="{BB90BA9A-5DFF-C148-B31C-67DC6EC51838}" presName="sibTrans" presStyleLbl="sibTrans2D1" presStyleIdx="0" presStyleCnt="2"/>
      <dgm:spPr/>
      <dgm:t>
        <a:bodyPr/>
        <a:lstStyle/>
        <a:p>
          <a:endParaRPr lang="en-US"/>
        </a:p>
      </dgm:t>
    </dgm:pt>
    <dgm:pt modelId="{A52BE0B1-4432-5345-A57A-3C4DD2AB9F59}" type="pres">
      <dgm:prSet presAssocID="{BB90BA9A-5DFF-C148-B31C-67DC6EC51838}" presName="connectorText" presStyleLbl="sibTrans2D1" presStyleIdx="0" presStyleCnt="2"/>
      <dgm:spPr/>
      <dgm:t>
        <a:bodyPr/>
        <a:lstStyle/>
        <a:p>
          <a:endParaRPr lang="en-US"/>
        </a:p>
      </dgm:t>
    </dgm:pt>
    <dgm:pt modelId="{FBBBC28D-44E6-D34A-86FB-AA1B70C18D58}" type="pres">
      <dgm:prSet presAssocID="{CC4DBA47-EE80-CF4F-9284-4273FF66B2D0}" presName="node" presStyleLbl="node1" presStyleIdx="1" presStyleCnt="3">
        <dgm:presLayoutVars>
          <dgm:bulletEnabled val="1"/>
        </dgm:presLayoutVars>
      </dgm:prSet>
      <dgm:spPr/>
      <dgm:t>
        <a:bodyPr/>
        <a:lstStyle/>
        <a:p>
          <a:endParaRPr lang="en-US"/>
        </a:p>
      </dgm:t>
    </dgm:pt>
    <dgm:pt modelId="{93BA34F2-3437-FC48-B750-17E912212A52}" type="pres">
      <dgm:prSet presAssocID="{09E19152-A98C-2F40-8602-387BD3582FB4}" presName="sibTrans" presStyleLbl="sibTrans2D1" presStyleIdx="1" presStyleCnt="2"/>
      <dgm:spPr/>
      <dgm:t>
        <a:bodyPr/>
        <a:lstStyle/>
        <a:p>
          <a:endParaRPr lang="en-US"/>
        </a:p>
      </dgm:t>
    </dgm:pt>
    <dgm:pt modelId="{51FDE8C8-2E74-EB48-9106-E3A330240DB7}" type="pres">
      <dgm:prSet presAssocID="{09E19152-A98C-2F40-8602-387BD3582FB4}" presName="connectorText" presStyleLbl="sibTrans2D1" presStyleIdx="1" presStyleCnt="2"/>
      <dgm:spPr/>
      <dgm:t>
        <a:bodyPr/>
        <a:lstStyle/>
        <a:p>
          <a:endParaRPr lang="en-US"/>
        </a:p>
      </dgm:t>
    </dgm:pt>
    <dgm:pt modelId="{1B6B4062-FC12-A643-BEF8-33AA342CD052}" type="pres">
      <dgm:prSet presAssocID="{88AA4D86-5176-DA46-965F-981DCA045419}" presName="node" presStyleLbl="node1" presStyleIdx="2" presStyleCnt="3">
        <dgm:presLayoutVars>
          <dgm:bulletEnabled val="1"/>
        </dgm:presLayoutVars>
      </dgm:prSet>
      <dgm:spPr/>
      <dgm:t>
        <a:bodyPr/>
        <a:lstStyle/>
        <a:p>
          <a:endParaRPr lang="en-US"/>
        </a:p>
      </dgm:t>
    </dgm:pt>
  </dgm:ptLst>
  <dgm:cxnLst>
    <dgm:cxn modelId="{D8639B9D-386F-BC48-B779-19681714F5A3}" type="presOf" srcId="{087E1408-B89B-DF48-87BB-43FD817AD89A}" destId="{5AC768FF-EA8D-F444-9912-8B266642DA76}" srcOrd="0" destOrd="0" presId="urn:microsoft.com/office/officeart/2005/8/layout/process1"/>
    <dgm:cxn modelId="{C2B17FA1-9FAB-864D-A658-03064B4247D8}" type="presOf" srcId="{88AA4D86-5176-DA46-965F-981DCA045419}" destId="{1B6B4062-FC12-A643-BEF8-33AA342CD052}" srcOrd="0" destOrd="0" presId="urn:microsoft.com/office/officeart/2005/8/layout/process1"/>
    <dgm:cxn modelId="{3200538F-2EED-5A41-A4AA-D94F08730B50}" type="presOf" srcId="{09E19152-A98C-2F40-8602-387BD3582FB4}" destId="{51FDE8C8-2E74-EB48-9106-E3A330240DB7}" srcOrd="1" destOrd="0" presId="urn:microsoft.com/office/officeart/2005/8/layout/process1"/>
    <dgm:cxn modelId="{8898F8AF-BBEB-644A-B494-525C788ADE3D}" srcId="{087E1408-B89B-DF48-87BB-43FD817AD89A}" destId="{62284A10-ACE9-B040-8736-9D8572CCD657}" srcOrd="0" destOrd="0" parTransId="{3BF684C7-DD5A-8B47-B831-C677189EDC04}" sibTransId="{BB90BA9A-5DFF-C148-B31C-67DC6EC51838}"/>
    <dgm:cxn modelId="{1B8C2A3D-0286-DB4D-BB73-189D78ECE9BD}" type="presOf" srcId="{09E19152-A98C-2F40-8602-387BD3582FB4}" destId="{93BA34F2-3437-FC48-B750-17E912212A52}" srcOrd="0" destOrd="0" presId="urn:microsoft.com/office/officeart/2005/8/layout/process1"/>
    <dgm:cxn modelId="{2049F6A5-C255-2D46-8302-1126CD97DF83}" type="presOf" srcId="{BB90BA9A-5DFF-C148-B31C-67DC6EC51838}" destId="{A52BE0B1-4432-5345-A57A-3C4DD2AB9F59}" srcOrd="1" destOrd="0" presId="urn:microsoft.com/office/officeart/2005/8/layout/process1"/>
    <dgm:cxn modelId="{2CB03D8C-B927-8C4B-815C-73321C65AFCC}" srcId="{087E1408-B89B-DF48-87BB-43FD817AD89A}" destId="{88AA4D86-5176-DA46-965F-981DCA045419}" srcOrd="2" destOrd="0" parTransId="{9ED3BED6-B52A-974E-9560-3281168BB895}" sibTransId="{11D6D144-EA17-1348-BDF7-D55DE7B43368}"/>
    <dgm:cxn modelId="{543AF48F-5527-4A49-BB99-CB428D33EC22}" srcId="{087E1408-B89B-DF48-87BB-43FD817AD89A}" destId="{CC4DBA47-EE80-CF4F-9284-4273FF66B2D0}" srcOrd="1" destOrd="0" parTransId="{318F3B40-53F1-7B44-ADB3-1F742575D229}" sibTransId="{09E19152-A98C-2F40-8602-387BD3582FB4}"/>
    <dgm:cxn modelId="{22847A4D-E421-4F4B-B560-12264FEF7F34}" type="presOf" srcId="{62284A10-ACE9-B040-8736-9D8572CCD657}" destId="{0CBC33A4-E7ED-4147-85CE-FA6998E44055}" srcOrd="0" destOrd="0" presId="urn:microsoft.com/office/officeart/2005/8/layout/process1"/>
    <dgm:cxn modelId="{341E2D1C-0C1F-534F-903B-22BA85A7A32A}" type="presOf" srcId="{BB90BA9A-5DFF-C148-B31C-67DC6EC51838}" destId="{FD32262F-B030-4F4D-AF7B-9882FFF044A0}" srcOrd="0" destOrd="0" presId="urn:microsoft.com/office/officeart/2005/8/layout/process1"/>
    <dgm:cxn modelId="{FABF3CB5-9AA9-5E4A-81DF-C659A0F413D2}" type="presOf" srcId="{CC4DBA47-EE80-CF4F-9284-4273FF66B2D0}" destId="{FBBBC28D-44E6-D34A-86FB-AA1B70C18D58}" srcOrd="0" destOrd="0" presId="urn:microsoft.com/office/officeart/2005/8/layout/process1"/>
    <dgm:cxn modelId="{FA8F5FB6-8D02-D145-A73E-7FD297FD0E88}" type="presParOf" srcId="{5AC768FF-EA8D-F444-9912-8B266642DA76}" destId="{0CBC33A4-E7ED-4147-85CE-FA6998E44055}" srcOrd="0" destOrd="0" presId="urn:microsoft.com/office/officeart/2005/8/layout/process1"/>
    <dgm:cxn modelId="{9E65C2C7-A371-344B-AA04-4A40ED1F0494}" type="presParOf" srcId="{5AC768FF-EA8D-F444-9912-8B266642DA76}" destId="{FD32262F-B030-4F4D-AF7B-9882FFF044A0}" srcOrd="1" destOrd="0" presId="urn:microsoft.com/office/officeart/2005/8/layout/process1"/>
    <dgm:cxn modelId="{EABC81EC-1B6F-8540-A126-31E800D58FC4}" type="presParOf" srcId="{FD32262F-B030-4F4D-AF7B-9882FFF044A0}" destId="{A52BE0B1-4432-5345-A57A-3C4DD2AB9F59}" srcOrd="0" destOrd="0" presId="urn:microsoft.com/office/officeart/2005/8/layout/process1"/>
    <dgm:cxn modelId="{C90C3C0A-395B-354E-8CDC-C172536E08DF}" type="presParOf" srcId="{5AC768FF-EA8D-F444-9912-8B266642DA76}" destId="{FBBBC28D-44E6-D34A-86FB-AA1B70C18D58}" srcOrd="2" destOrd="0" presId="urn:microsoft.com/office/officeart/2005/8/layout/process1"/>
    <dgm:cxn modelId="{EA2532E0-EBF0-0244-95F1-6563193F0161}" type="presParOf" srcId="{5AC768FF-EA8D-F444-9912-8B266642DA76}" destId="{93BA34F2-3437-FC48-B750-17E912212A52}" srcOrd="3" destOrd="0" presId="urn:microsoft.com/office/officeart/2005/8/layout/process1"/>
    <dgm:cxn modelId="{D18FFF7A-8675-A14D-95B2-E52B99765B13}" type="presParOf" srcId="{93BA34F2-3437-FC48-B750-17E912212A52}" destId="{51FDE8C8-2E74-EB48-9106-E3A330240DB7}" srcOrd="0" destOrd="0" presId="urn:microsoft.com/office/officeart/2005/8/layout/process1"/>
    <dgm:cxn modelId="{56FFD3CF-067F-AF4C-A5D0-018915F20DAE}" type="presParOf" srcId="{5AC768FF-EA8D-F444-9912-8B266642DA76}" destId="{1B6B4062-FC12-A643-BEF8-33AA342CD05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C33A4-E7ED-4147-85CE-FA6998E44055}">
      <dsp:nvSpPr>
        <dsp:cNvPr id="0" name=""/>
        <dsp:cNvSpPr/>
      </dsp:nvSpPr>
      <dsp:spPr>
        <a:xfrm>
          <a:off x="7151" y="493373"/>
          <a:ext cx="2137474" cy="1282484"/>
        </a:xfrm>
        <a:prstGeom prst="roundRect">
          <a:avLst>
            <a:gd name="adj" fmla="val 10000"/>
          </a:avLst>
        </a:prstGeom>
        <a:solidFill>
          <a:schemeClr val="accent3"/>
        </a:solidFill>
        <a:ln w="38100" cap="flat" cmpd="sng" algn="ctr">
          <a:solidFill>
            <a:srgbClr val="008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latin typeface="Arial"/>
              <a:cs typeface="Arial"/>
            </a:rPr>
            <a:t>Need	</a:t>
          </a:r>
          <a:endParaRPr lang="en-US" sz="3400" kern="1200" dirty="0">
            <a:latin typeface="Arial"/>
            <a:cs typeface="Arial"/>
          </a:endParaRPr>
        </a:p>
      </dsp:txBody>
      <dsp:txXfrm>
        <a:off x="44714" y="530936"/>
        <a:ext cx="2062348" cy="1207358"/>
      </dsp:txXfrm>
    </dsp:sp>
    <dsp:sp modelId="{FD32262F-B030-4F4D-AF7B-9882FFF044A0}">
      <dsp:nvSpPr>
        <dsp:cNvPr id="0" name=""/>
        <dsp:cNvSpPr/>
      </dsp:nvSpPr>
      <dsp:spPr>
        <a:xfrm>
          <a:off x="2358373" y="869569"/>
          <a:ext cx="453144" cy="530093"/>
        </a:xfrm>
        <a:prstGeom prst="rightArrow">
          <a:avLst>
            <a:gd name="adj1" fmla="val 60000"/>
            <a:gd name="adj2" fmla="val 50000"/>
          </a:avLst>
        </a:prstGeom>
        <a:solidFill>
          <a:srgbClr val="008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358373" y="975588"/>
        <a:ext cx="317201" cy="318055"/>
      </dsp:txXfrm>
    </dsp:sp>
    <dsp:sp modelId="{FBBBC28D-44E6-D34A-86FB-AA1B70C18D58}">
      <dsp:nvSpPr>
        <dsp:cNvPr id="0" name=""/>
        <dsp:cNvSpPr/>
      </dsp:nvSpPr>
      <dsp:spPr>
        <a:xfrm>
          <a:off x="2999615" y="493373"/>
          <a:ext cx="2137474" cy="1282484"/>
        </a:xfrm>
        <a:prstGeom prst="roundRect">
          <a:avLst>
            <a:gd name="adj" fmla="val 10000"/>
          </a:avLst>
        </a:prstGeom>
        <a:solidFill>
          <a:srgbClr val="9BBB59"/>
        </a:solidFill>
        <a:ln w="38100" cap="flat" cmpd="sng" algn="ctr">
          <a:solidFill>
            <a:srgbClr val="008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latin typeface="Arial"/>
              <a:cs typeface="Arial"/>
            </a:rPr>
            <a:t>Outcome</a:t>
          </a:r>
          <a:endParaRPr lang="en-US" sz="3400" kern="1200" dirty="0">
            <a:latin typeface="Arial"/>
            <a:cs typeface="Arial"/>
          </a:endParaRPr>
        </a:p>
      </dsp:txBody>
      <dsp:txXfrm>
        <a:off x="3037178" y="530936"/>
        <a:ext cx="2062348" cy="1207358"/>
      </dsp:txXfrm>
    </dsp:sp>
    <dsp:sp modelId="{93BA34F2-3437-FC48-B750-17E912212A52}">
      <dsp:nvSpPr>
        <dsp:cNvPr id="0" name=""/>
        <dsp:cNvSpPr/>
      </dsp:nvSpPr>
      <dsp:spPr>
        <a:xfrm>
          <a:off x="5350837" y="869569"/>
          <a:ext cx="453144" cy="530093"/>
        </a:xfrm>
        <a:prstGeom prst="rightArrow">
          <a:avLst>
            <a:gd name="adj1" fmla="val 60000"/>
            <a:gd name="adj2" fmla="val 50000"/>
          </a:avLst>
        </a:prstGeom>
        <a:solidFill>
          <a:srgbClr val="008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350837" y="975588"/>
        <a:ext cx="317201" cy="318055"/>
      </dsp:txXfrm>
    </dsp:sp>
    <dsp:sp modelId="{1B6B4062-FC12-A643-BEF8-33AA342CD052}">
      <dsp:nvSpPr>
        <dsp:cNvPr id="0" name=""/>
        <dsp:cNvSpPr/>
      </dsp:nvSpPr>
      <dsp:spPr>
        <a:xfrm>
          <a:off x="5992080" y="493373"/>
          <a:ext cx="2137474" cy="1282484"/>
        </a:xfrm>
        <a:prstGeom prst="roundRect">
          <a:avLst>
            <a:gd name="adj" fmla="val 10000"/>
          </a:avLst>
        </a:prstGeom>
        <a:solidFill>
          <a:srgbClr val="9BBB59"/>
        </a:solidFill>
        <a:ln w="38100" cap="flat" cmpd="sng" algn="ctr">
          <a:solidFill>
            <a:srgbClr val="008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latin typeface="Arial"/>
              <a:cs typeface="Arial"/>
            </a:rPr>
            <a:t>Plan</a:t>
          </a:r>
          <a:endParaRPr lang="en-US" sz="3400" kern="1200" dirty="0">
            <a:latin typeface="Arial"/>
            <a:cs typeface="Arial"/>
          </a:endParaRPr>
        </a:p>
      </dsp:txBody>
      <dsp:txXfrm>
        <a:off x="6029643" y="530936"/>
        <a:ext cx="2062348" cy="120735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685784-AE5B-7E49-B25C-164802C08B09}" type="datetimeFigureOut">
              <a:rPr lang="en-US" smtClean="0"/>
              <a:t>09/12/2016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7C7321-D13B-604B-BD42-0D1152F6C62D}" type="slidenum">
              <a:rPr lang="en-US" smtClean="0"/>
              <a:t>‹#›</a:t>
            </a:fld>
            <a:endParaRPr lang="en-US"/>
          </a:p>
        </p:txBody>
      </p:sp>
    </p:spTree>
    <p:extLst>
      <p:ext uri="{BB962C8B-B14F-4D97-AF65-F5344CB8AC3E}">
        <p14:creationId xmlns:p14="http://schemas.microsoft.com/office/powerpoint/2010/main" val="4121870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B4DBB1-A5E9-E64C-9F76-A2149CF460FD}" type="datetimeFigureOut">
              <a:rPr lang="en-US" smtClean="0"/>
              <a:t>09/12/2016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5E6748-8175-3D45-8438-80904D1A129B}" type="slidenum">
              <a:rPr lang="en-US" smtClean="0"/>
              <a:t>‹#›</a:t>
            </a:fld>
            <a:endParaRPr lang="en-US"/>
          </a:p>
        </p:txBody>
      </p:sp>
    </p:spTree>
    <p:extLst>
      <p:ext uri="{BB962C8B-B14F-4D97-AF65-F5344CB8AC3E}">
        <p14:creationId xmlns:p14="http://schemas.microsoft.com/office/powerpoint/2010/main" val="11745493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smtClean="0">
                <a:solidFill>
                  <a:schemeClr val="tx1"/>
                </a:solidFill>
                <a:effectLst/>
                <a:latin typeface="+mn-lt"/>
                <a:ea typeface="+mn-ea"/>
                <a:cs typeface="+mn-cs"/>
              </a:rPr>
              <a:t>Introduction of trainers</a:t>
            </a:r>
            <a:endParaRPr lang="en-GB" sz="1400" kern="1200" dirty="0" smtClean="0">
              <a:solidFill>
                <a:schemeClr val="tx1"/>
              </a:solidFill>
              <a:effectLst/>
              <a:latin typeface="+mn-lt"/>
              <a:ea typeface="+mn-ea"/>
              <a:cs typeface="+mn-cs"/>
            </a:endParaRPr>
          </a:p>
          <a:p>
            <a:pPr lvl="0"/>
            <a:r>
              <a:rPr lang="en-US" sz="1400" kern="1200" dirty="0" smtClean="0">
                <a:solidFill>
                  <a:schemeClr val="tx1"/>
                </a:solidFill>
                <a:effectLst/>
                <a:latin typeface="+mn-lt"/>
                <a:ea typeface="+mn-ea"/>
                <a:cs typeface="+mn-cs"/>
              </a:rPr>
              <a:t>House keeping – fire, toilets, breaks,</a:t>
            </a:r>
            <a:r>
              <a:rPr lang="en-US" sz="1400" kern="1200" baseline="0" dirty="0" smtClean="0">
                <a:solidFill>
                  <a:schemeClr val="tx1"/>
                </a:solidFill>
                <a:effectLst/>
                <a:latin typeface="+mn-lt"/>
                <a:ea typeface="+mn-ea"/>
                <a:cs typeface="+mn-cs"/>
              </a:rPr>
              <a:t> mobile phones</a:t>
            </a:r>
            <a:endParaRPr lang="en-GB" sz="1400" kern="1200" dirty="0" smtClean="0">
              <a:solidFill>
                <a:schemeClr val="tx1"/>
              </a:solidFill>
              <a:effectLst/>
              <a:latin typeface="+mn-lt"/>
              <a:ea typeface="+mn-ea"/>
              <a:cs typeface="+mn-cs"/>
            </a:endParaRPr>
          </a:p>
          <a:p>
            <a:pPr lvl="0"/>
            <a:r>
              <a:rPr lang="en-US" sz="1400" kern="1200" dirty="0" smtClean="0">
                <a:solidFill>
                  <a:schemeClr val="tx1"/>
                </a:solidFill>
                <a:effectLst/>
                <a:latin typeface="+mn-lt"/>
                <a:ea typeface="+mn-ea"/>
                <a:cs typeface="+mn-cs"/>
              </a:rPr>
              <a:t>Confidentiality and safe learning environment</a:t>
            </a:r>
            <a:endParaRPr lang="en-GB"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5E6748-8175-3D45-8438-80904D1A129B}" type="slidenum">
              <a:rPr lang="en-US" smtClean="0"/>
              <a:t>2</a:t>
            </a:fld>
            <a:endParaRPr lang="en-US" dirty="0"/>
          </a:p>
        </p:txBody>
      </p:sp>
    </p:spTree>
    <p:extLst>
      <p:ext uri="{BB962C8B-B14F-4D97-AF65-F5344CB8AC3E}">
        <p14:creationId xmlns:p14="http://schemas.microsoft.com/office/powerpoint/2010/main" val="323680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only a brief</a:t>
            </a:r>
            <a:r>
              <a:rPr lang="en-US" baseline="0" dirty="0" smtClean="0"/>
              <a:t> introduction – if this interest you / or a weakness in your knowledge then need to attend further training </a:t>
            </a:r>
          </a:p>
          <a:p>
            <a:endParaRPr lang="en-US" baseline="0" dirty="0" smtClean="0"/>
          </a:p>
          <a:p>
            <a:r>
              <a:rPr lang="en-US" baseline="0" dirty="0" smtClean="0"/>
              <a:t>Core principles:</a:t>
            </a:r>
          </a:p>
          <a:p>
            <a:endParaRPr lang="en-US" baseline="0" dirty="0" smtClean="0"/>
          </a:p>
          <a:p>
            <a:r>
              <a:rPr lang="en-US" baseline="0" dirty="0" smtClean="0"/>
              <a:t>Recognising that all families have signs of safety </a:t>
            </a:r>
          </a:p>
          <a:p>
            <a:endParaRPr lang="en-US" baseline="0" dirty="0" smtClean="0"/>
          </a:p>
          <a:p>
            <a:pPr marL="536575" indent="-361950">
              <a:buClr>
                <a:srgbClr val="0070C0"/>
              </a:buClr>
              <a:buFont typeface="Wingdings" panose="05000000000000000000" pitchFamily="2" charset="2"/>
              <a:buChar char="Ø"/>
              <a:defRPr/>
            </a:pPr>
            <a:r>
              <a:rPr lang="en-GB" altLang="en-US" sz="1200" dirty="0" smtClean="0">
                <a:latin typeface="Calibri" panose="020F0502020204030204" pitchFamily="34" charset="0"/>
              </a:rPr>
              <a:t>Establishing constructive working relationships and partnerships between professionals and family members, and between professionals themselves</a:t>
            </a:r>
          </a:p>
          <a:p>
            <a:pPr>
              <a:defRPr/>
            </a:pPr>
            <a:endParaRPr lang="en-GB" altLang="en-US" sz="1100" dirty="0" smtClean="0">
              <a:latin typeface="Calibri" panose="020F0502020204030204" pitchFamily="34" charset="0"/>
            </a:endParaRPr>
          </a:p>
          <a:p>
            <a:pPr marL="536575" indent="-361950">
              <a:buClr>
                <a:srgbClr val="0070C0"/>
              </a:buClr>
              <a:buFont typeface="Wingdings" panose="05000000000000000000" pitchFamily="2" charset="2"/>
              <a:buChar char="Ø"/>
              <a:defRPr/>
            </a:pPr>
            <a:r>
              <a:rPr lang="en-GB" altLang="en-US" sz="1200" dirty="0" smtClean="0">
                <a:latin typeface="Calibri" panose="020F0502020204030204" pitchFamily="34" charset="0"/>
              </a:rPr>
              <a:t>Engaging in critical thinking and maintaining a position of inquiry</a:t>
            </a:r>
          </a:p>
          <a:p>
            <a:pPr marL="536575" indent="-361950">
              <a:buFont typeface="Wingdings" panose="05000000000000000000" pitchFamily="2" charset="2"/>
              <a:buChar char="Ø"/>
              <a:defRPr/>
            </a:pPr>
            <a:endParaRPr lang="en-GB" altLang="en-US" sz="1200" dirty="0" smtClean="0">
              <a:latin typeface="Calibri" panose="020F0502020204030204" pitchFamily="34" charset="0"/>
            </a:endParaRPr>
          </a:p>
          <a:p>
            <a:pPr marL="536575" indent="-361950">
              <a:buClr>
                <a:srgbClr val="0070C0"/>
              </a:buClr>
              <a:buFont typeface="Wingdings" panose="05000000000000000000" pitchFamily="2" charset="2"/>
              <a:buChar char="Ø"/>
              <a:defRPr/>
            </a:pPr>
            <a:r>
              <a:rPr lang="en-GB" altLang="en-US" sz="1200" dirty="0" smtClean="0">
                <a:latin typeface="Calibri" panose="020F0502020204030204" pitchFamily="34" charset="0"/>
              </a:rPr>
              <a:t>Staying grounded in the everyday work of child protection practitioners</a:t>
            </a:r>
          </a:p>
          <a:p>
            <a:pPr marL="536575" indent="-361950">
              <a:buClr>
                <a:srgbClr val="0070C0"/>
              </a:buClr>
              <a:buFont typeface="Wingdings" panose="05000000000000000000" pitchFamily="2" charset="2"/>
              <a:buChar char="Ø"/>
              <a:defRPr/>
            </a:pPr>
            <a:endParaRPr lang="en-GB" altLang="en-US" sz="1200" dirty="0" smtClean="0">
              <a:latin typeface="Calibri" panose="020F0502020204030204" pitchFamily="34" charset="0"/>
            </a:endParaRPr>
          </a:p>
          <a:p>
            <a:pPr marL="536575" indent="-361950">
              <a:buClr>
                <a:srgbClr val="0070C0"/>
              </a:buClr>
              <a:buFont typeface="Wingdings" panose="05000000000000000000" pitchFamily="2" charset="2"/>
              <a:buChar char="Ø"/>
              <a:defRPr/>
            </a:pPr>
            <a:r>
              <a:rPr lang="en-GB" altLang="en-US" sz="1200" b="1" dirty="0" smtClean="0">
                <a:latin typeface="Calibri" panose="020F0502020204030204" pitchFamily="34" charset="0"/>
              </a:rPr>
              <a:t>Not used in this detail</a:t>
            </a:r>
            <a:r>
              <a:rPr lang="en-GB" altLang="en-US" sz="1200" b="1" baseline="0" dirty="0" smtClean="0">
                <a:latin typeface="Calibri" panose="020F0502020204030204" pitchFamily="34" charset="0"/>
              </a:rPr>
              <a:t> at EHM but over riding principles are and can also help with analysis </a:t>
            </a:r>
            <a:endParaRPr lang="en-GB" altLang="en-US" sz="1200" b="1" dirty="0" smtClean="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18</a:t>
            </a:fld>
            <a:endParaRPr lang="en-US" dirty="0"/>
          </a:p>
        </p:txBody>
      </p:sp>
    </p:spTree>
    <p:extLst>
      <p:ext uri="{BB962C8B-B14F-4D97-AF65-F5344CB8AC3E}">
        <p14:creationId xmlns:p14="http://schemas.microsoft.com/office/powerpoint/2010/main" val="1173900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Rotate: those who were not taking notes </a:t>
            </a:r>
          </a:p>
          <a:p>
            <a:endParaRPr lang="en-US" dirty="0">
              <a:latin typeface="Calibri" charset="0"/>
            </a:endParaRPr>
          </a:p>
          <a:p>
            <a:r>
              <a:rPr lang="en-US" dirty="0">
                <a:latin typeface="Calibri" charset="0"/>
              </a:rPr>
              <a:t>Add / edit</a:t>
            </a:r>
          </a:p>
          <a:p>
            <a:endParaRPr lang="en-US" dirty="0">
              <a:latin typeface="Calibri" charset="0"/>
            </a:endParaRPr>
          </a:p>
          <a:p>
            <a:r>
              <a:rPr lang="en-US" dirty="0">
                <a:latin typeface="Calibri" charset="0"/>
              </a:rPr>
              <a:t>Share with whole group</a:t>
            </a:r>
          </a:p>
          <a:p>
            <a:endParaRPr lang="en-US" dirty="0">
              <a:latin typeface="Calibri" charset="0"/>
            </a:endParaRPr>
          </a:p>
          <a:p>
            <a:r>
              <a:rPr lang="en-US" b="1" dirty="0">
                <a:latin typeface="Calibri" charset="0"/>
              </a:rPr>
              <a:t>It is </a:t>
            </a:r>
            <a:r>
              <a:rPr lang="en-US" b="1" dirty="0" smtClean="0">
                <a:latin typeface="Calibri" charset="0"/>
              </a:rPr>
              <a:t>possible </a:t>
            </a:r>
            <a:r>
              <a:rPr lang="en-US" b="1" dirty="0">
                <a:latin typeface="Calibri" charset="0"/>
              </a:rPr>
              <a:t>to do at speed!</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50FE125-738E-334A-800E-91591C5A9CC9}" type="slidenum">
              <a:rPr lang="en-US" sz="1200"/>
              <a:pPr/>
              <a:t>19</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very clear that in drawing</a:t>
            </a:r>
            <a:r>
              <a:rPr lang="en-US" baseline="0" dirty="0" smtClean="0"/>
              <a:t> conclusions not to jump straight to action.</a:t>
            </a:r>
          </a:p>
          <a:p>
            <a:endParaRPr lang="en-US" baseline="0" dirty="0" smtClean="0"/>
          </a:p>
          <a:p>
            <a:r>
              <a:rPr lang="en-US" baseline="0" dirty="0" smtClean="0"/>
              <a:t>All actions must relate clearly to an outcome and all outcomes must </a:t>
            </a:r>
            <a:r>
              <a:rPr lang="en-US" baseline="0" smtClean="0"/>
              <a:t>relate clearly to a need!</a:t>
            </a:r>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21</a:t>
            </a:fld>
            <a:endParaRPr lang="en-US"/>
          </a:p>
        </p:txBody>
      </p:sp>
    </p:spTree>
    <p:extLst>
      <p:ext uri="{BB962C8B-B14F-4D97-AF65-F5344CB8AC3E}">
        <p14:creationId xmlns:p14="http://schemas.microsoft.com/office/powerpoint/2010/main" val="304772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22</a:t>
            </a:fld>
            <a:endParaRPr lang="en-US"/>
          </a:p>
        </p:txBody>
      </p:sp>
    </p:spTree>
    <p:extLst>
      <p:ext uri="{BB962C8B-B14F-4D97-AF65-F5344CB8AC3E}">
        <p14:creationId xmlns:p14="http://schemas.microsoft.com/office/powerpoint/2010/main" val="2287948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a:t>
            </a:r>
            <a:r>
              <a:rPr lang="en-US" baseline="0" dirty="0" smtClean="0"/>
              <a:t> complete the criteria on EHM</a:t>
            </a:r>
          </a:p>
          <a:p>
            <a:endParaRPr lang="en-US" baseline="0" dirty="0" smtClean="0"/>
          </a:p>
          <a:p>
            <a:r>
              <a:rPr lang="en-US" baseline="0" dirty="0" smtClean="0"/>
              <a:t>Helps to see what are the needs of families in Doncaster</a:t>
            </a:r>
          </a:p>
          <a:p>
            <a:endParaRPr lang="en-US" baseline="0" dirty="0" smtClean="0"/>
          </a:p>
          <a:p>
            <a:r>
              <a:rPr lang="en-US" baseline="0" dirty="0" smtClean="0"/>
              <a:t>Support to access additional funding / resources for these families</a:t>
            </a:r>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24</a:t>
            </a:fld>
            <a:endParaRPr lang="en-US"/>
          </a:p>
        </p:txBody>
      </p:sp>
    </p:spTree>
    <p:extLst>
      <p:ext uri="{BB962C8B-B14F-4D97-AF65-F5344CB8AC3E}">
        <p14:creationId xmlns:p14="http://schemas.microsoft.com/office/powerpoint/2010/main" val="1456928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Information</a:t>
            </a:r>
            <a:r>
              <a:rPr lang="en-US" b="1" baseline="0" dirty="0" smtClean="0"/>
              <a:t> giving:</a:t>
            </a:r>
          </a:p>
          <a:p>
            <a:endParaRPr lang="en-US" b="1" baseline="0" dirty="0" smtClean="0"/>
          </a:p>
          <a:p>
            <a:pPr marL="171450" lvl="0" indent="-171450">
              <a:buFont typeface="Arial"/>
              <a:buChar char="•"/>
            </a:pPr>
            <a:r>
              <a:rPr lang="en-US" sz="1200" kern="1200" dirty="0" smtClean="0">
                <a:solidFill>
                  <a:schemeClr val="tx1"/>
                </a:solidFill>
                <a:effectLst/>
                <a:latin typeface="+mn-lt"/>
                <a:ea typeface="+mn-ea"/>
                <a:cs typeface="+mn-cs"/>
              </a:rPr>
              <a:t>As part of your plan you may or may not under take direct work, if you are you need to record on general notes in EHM and attach any documents </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Less interested in this than the progress on plan and minutes</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Vital in general notes is telephone calls, referrals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emails</a:t>
            </a:r>
            <a:r>
              <a:rPr lang="en-GB" dirty="0" smtClean="0">
                <a:effectLst/>
              </a:rPr>
              <a:t> </a:t>
            </a:r>
            <a:endParaRPr lang="en-US" b="1" dirty="0"/>
          </a:p>
        </p:txBody>
      </p:sp>
      <p:sp>
        <p:nvSpPr>
          <p:cNvPr id="4" name="Slide Number Placeholder 3"/>
          <p:cNvSpPr>
            <a:spLocks noGrp="1"/>
          </p:cNvSpPr>
          <p:nvPr>
            <p:ph type="sldNum" sz="quarter" idx="10"/>
          </p:nvPr>
        </p:nvSpPr>
        <p:spPr/>
        <p:txBody>
          <a:bodyPr/>
          <a:lstStyle/>
          <a:p>
            <a:fld id="{D55E6748-8175-3D45-8438-80904D1A129B}" type="slidenum">
              <a:rPr lang="en-US" smtClean="0"/>
              <a:t>26</a:t>
            </a:fld>
            <a:endParaRPr lang="en-US"/>
          </a:p>
        </p:txBody>
      </p:sp>
    </p:spTree>
    <p:extLst>
      <p:ext uri="{BB962C8B-B14F-4D97-AF65-F5344CB8AC3E}">
        <p14:creationId xmlns:p14="http://schemas.microsoft.com/office/powerpoint/2010/main" val="302778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28</a:t>
            </a:fld>
            <a:endParaRPr lang="en-US"/>
          </a:p>
        </p:txBody>
      </p:sp>
    </p:spTree>
    <p:extLst>
      <p:ext uri="{BB962C8B-B14F-4D97-AF65-F5344CB8AC3E}">
        <p14:creationId xmlns:p14="http://schemas.microsoft.com/office/powerpoint/2010/main" val="2519035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30</a:t>
            </a:fld>
            <a:endParaRPr lang="en-US"/>
          </a:p>
        </p:txBody>
      </p:sp>
    </p:spTree>
    <p:extLst>
      <p:ext uri="{BB962C8B-B14F-4D97-AF65-F5344CB8AC3E}">
        <p14:creationId xmlns:p14="http://schemas.microsoft.com/office/powerpoint/2010/main" val="849101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Reinforcement</a:t>
            </a:r>
            <a:r>
              <a:rPr lang="en-US" baseline="0" dirty="0" smtClean="0"/>
              <a:t> of process</a:t>
            </a:r>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31</a:t>
            </a:fld>
            <a:endParaRPr lang="en-US"/>
          </a:p>
        </p:txBody>
      </p:sp>
    </p:spTree>
    <p:extLst>
      <p:ext uri="{BB962C8B-B14F-4D97-AF65-F5344CB8AC3E}">
        <p14:creationId xmlns:p14="http://schemas.microsoft.com/office/powerpoint/2010/main" val="680521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32</a:t>
            </a:fld>
            <a:endParaRPr lang="en-US"/>
          </a:p>
        </p:txBody>
      </p:sp>
    </p:spTree>
    <p:extLst>
      <p:ext uri="{BB962C8B-B14F-4D97-AF65-F5344CB8AC3E}">
        <p14:creationId xmlns:p14="http://schemas.microsoft.com/office/powerpoint/2010/main" val="871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Ice breaker: Parenting: Values and attitudes</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Slide 4</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 4  groups:</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Ask delegates to write a list of 30 parenting behaviours, for example listening to their children, providing boundaries </a:t>
            </a:r>
            <a:r>
              <a:rPr lang="en-GB" sz="1200" kern="1200" dirty="0" err="1" smtClean="0">
                <a:solidFill>
                  <a:schemeClr val="tx1"/>
                </a:solidFill>
                <a:effectLst/>
                <a:latin typeface="+mn-lt"/>
                <a:ea typeface="+mn-ea"/>
                <a:cs typeface="+mn-cs"/>
              </a:rPr>
              <a:t>etc</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Then ask delegates</a:t>
            </a:r>
            <a:r>
              <a:rPr lang="en-GB" sz="1200" b="1" kern="1200" dirty="0" smtClean="0">
                <a:solidFill>
                  <a:schemeClr val="tx1"/>
                </a:solidFill>
                <a:effectLst/>
                <a:latin typeface="+mn-lt"/>
                <a:ea typeface="+mn-ea"/>
                <a:cs typeface="+mn-cs"/>
              </a:rPr>
              <a:t> individually</a:t>
            </a:r>
            <a:r>
              <a:rPr lang="en-GB" sz="1200" kern="1200" dirty="0" smtClean="0">
                <a:solidFill>
                  <a:schemeClr val="tx1"/>
                </a:solidFill>
                <a:effectLst/>
                <a:latin typeface="+mn-lt"/>
                <a:ea typeface="+mn-ea"/>
                <a:cs typeface="+mn-cs"/>
              </a:rPr>
              <a:t> to list the behaviours under the headings (worksheets) </a:t>
            </a:r>
          </a:p>
          <a:p>
            <a:pPr lvl="1"/>
            <a:r>
              <a:rPr lang="en-GB" sz="1200" kern="1200" dirty="0" smtClean="0">
                <a:solidFill>
                  <a:schemeClr val="tx1"/>
                </a:solidFill>
                <a:effectLst/>
                <a:latin typeface="+mn-lt"/>
                <a:ea typeface="+mn-ea"/>
                <a:cs typeface="+mn-cs"/>
              </a:rPr>
              <a:t>Essential parenting</a:t>
            </a:r>
          </a:p>
          <a:p>
            <a:pPr lvl="1"/>
            <a:r>
              <a:rPr lang="en-GB" sz="1200" kern="1200" dirty="0" smtClean="0">
                <a:solidFill>
                  <a:schemeClr val="tx1"/>
                </a:solidFill>
                <a:effectLst/>
                <a:latin typeface="+mn-lt"/>
                <a:ea typeface="+mn-ea"/>
                <a:cs typeface="+mn-cs"/>
              </a:rPr>
              <a:t>Good parenting</a:t>
            </a:r>
          </a:p>
          <a:p>
            <a:pPr lvl="1"/>
            <a:r>
              <a:rPr lang="en-GB" sz="1200" kern="1200" dirty="0" smtClean="0">
                <a:solidFill>
                  <a:schemeClr val="tx1"/>
                </a:solidFill>
                <a:effectLst/>
                <a:latin typeface="+mn-lt"/>
                <a:ea typeface="+mn-ea"/>
                <a:cs typeface="+mn-cs"/>
              </a:rPr>
              <a:t>Ideal parenting</a:t>
            </a:r>
          </a:p>
          <a:p>
            <a:pPr lvl="0"/>
            <a:r>
              <a:rPr lang="en-GB" sz="1200" kern="1200" dirty="0" smtClean="0">
                <a:solidFill>
                  <a:schemeClr val="tx1"/>
                </a:solidFill>
                <a:effectLst/>
                <a:latin typeface="+mn-lt"/>
                <a:ea typeface="+mn-ea"/>
                <a:cs typeface="+mn-cs"/>
              </a:rPr>
              <a:t>Groups then share their lists – consider are they the same, are they different and what led us to allocating them in the way they have</a:t>
            </a:r>
          </a:p>
          <a:p>
            <a:pPr lvl="0"/>
            <a:r>
              <a:rPr lang="en-GB" sz="1200" kern="1200" dirty="0" smtClean="0">
                <a:solidFill>
                  <a:schemeClr val="tx1"/>
                </a:solidFill>
                <a:effectLst/>
                <a:latin typeface="+mn-lt"/>
                <a:ea typeface="+mn-ea"/>
                <a:cs typeface="+mn-cs"/>
              </a:rPr>
              <a:t>Draw attention to our own personal experience, values and attitudes and how these can effect our assessments – consider the notion of suspending judgement based on our own values and using guidance such as threshold guidance to make decisions</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Flip chart</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Essential / Good / Ideal worksheets</a:t>
            </a:r>
            <a:endParaRPr lang="en-GB" sz="1200" kern="1200" dirty="0" smtClean="0">
              <a:solidFill>
                <a:schemeClr val="tx1"/>
              </a:solidFill>
              <a:effectLst/>
              <a:latin typeface="+mn-lt"/>
              <a:ea typeface="+mn-ea"/>
              <a:cs typeface="+mn-cs"/>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FB9F1E8-2D1F-7E4C-933D-323663A2598F}"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33</a:t>
            </a:fld>
            <a:endParaRPr lang="en-US"/>
          </a:p>
        </p:txBody>
      </p:sp>
    </p:spTree>
    <p:extLst>
      <p:ext uri="{BB962C8B-B14F-4D97-AF65-F5344CB8AC3E}">
        <p14:creationId xmlns:p14="http://schemas.microsoft.com/office/powerpoint/2010/main" val="314712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5</a:t>
            </a:fld>
            <a:endParaRPr lang="en-US"/>
          </a:p>
        </p:txBody>
      </p:sp>
    </p:spTree>
    <p:extLst>
      <p:ext uri="{BB962C8B-B14F-4D97-AF65-F5344CB8AC3E}">
        <p14:creationId xmlns:p14="http://schemas.microsoft.com/office/powerpoint/2010/main" val="2090666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Ensure delegates are clear at what point Early Help begins – top end level 2 and level 3</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6</a:t>
            </a:fld>
            <a:endParaRPr lang="en-US"/>
          </a:p>
        </p:txBody>
      </p:sp>
    </p:spTree>
    <p:extLst>
      <p:ext uri="{BB962C8B-B14F-4D97-AF65-F5344CB8AC3E}">
        <p14:creationId xmlns:p14="http://schemas.microsoft.com/office/powerpoint/2010/main" val="184034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Delegates</a:t>
            </a:r>
            <a:r>
              <a:rPr lang="en-US" baseline="0" dirty="0" smtClean="0"/>
              <a:t> directed to </a:t>
            </a:r>
            <a:r>
              <a:rPr lang="en-US" b="1" baseline="0" dirty="0" smtClean="0"/>
              <a:t>P8 of practitioners handbook </a:t>
            </a:r>
            <a:r>
              <a:rPr lang="en-US" b="0" baseline="0" dirty="0" smtClean="0"/>
              <a:t>to follow through the process.</a:t>
            </a:r>
          </a:p>
          <a:p>
            <a:endParaRPr lang="en-US" b="0" baseline="0" dirty="0" smtClean="0"/>
          </a:p>
          <a:p>
            <a:r>
              <a:rPr lang="en-US" b="1" baseline="0" dirty="0" smtClean="0"/>
              <a:t>Ensure all participants are aware that the rest of the training will look at each stage in detail and what they need to do when</a:t>
            </a:r>
          </a:p>
          <a:p>
            <a:endParaRPr lang="en-US" b="1" baseline="0" dirty="0" smtClean="0"/>
          </a:p>
          <a:p>
            <a:r>
              <a:rPr lang="en-US" b="1" baseline="0" dirty="0" smtClean="0"/>
              <a:t>Note:</a:t>
            </a:r>
          </a:p>
          <a:p>
            <a:endParaRPr lang="en-US" b="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EHM is only referred to throughout the training and what needs to be done when. There is not enough time in this course to go into EHM in detail – please direct participants to the training, workshops and support on offer</a:t>
            </a:r>
            <a:endParaRPr lang="en-GB" sz="1200" b="0" kern="1200" dirty="0" smtClean="0">
              <a:solidFill>
                <a:schemeClr val="tx1"/>
              </a:solidFill>
              <a:effectLst/>
              <a:latin typeface="+mn-lt"/>
              <a:ea typeface="+mn-ea"/>
              <a:cs typeface="+mn-cs"/>
            </a:endParaRPr>
          </a:p>
          <a:p>
            <a:endParaRPr lang="en-US" b="1" dirty="0" smtClean="0"/>
          </a:p>
          <a:p>
            <a:r>
              <a:rPr lang="en-US" b="1" dirty="0" smtClean="0"/>
              <a:t>Make sure people know that at</a:t>
            </a:r>
            <a:r>
              <a:rPr lang="en-US" b="1" baseline="0" dirty="0" smtClean="0"/>
              <a:t> any point in the process it can be referred back to Hub or R&amp;R (direct to the ‘wider’ additional needs pathway in handbook.</a:t>
            </a:r>
          </a:p>
          <a:p>
            <a:endParaRPr lang="en-US" b="1" baseline="0" dirty="0" smtClean="0"/>
          </a:p>
          <a:p>
            <a:r>
              <a:rPr lang="en-US" b="1" baseline="0" dirty="0" smtClean="0"/>
              <a:t>STATS: As of 18/04/16 (From 1</a:t>
            </a:r>
            <a:r>
              <a:rPr lang="en-US" b="1" baseline="30000" dirty="0" smtClean="0"/>
              <a:t>st</a:t>
            </a:r>
            <a:r>
              <a:rPr lang="en-US" b="1" baseline="0" dirty="0" smtClean="0"/>
              <a:t> November 2015)</a:t>
            </a:r>
          </a:p>
          <a:p>
            <a:endParaRPr lang="en-US" b="1" baseline="0" dirty="0" smtClean="0"/>
          </a:p>
          <a:p>
            <a:r>
              <a:rPr lang="en-US" b="1" baseline="0" dirty="0" smtClean="0"/>
              <a:t>1051 EHA allocated by hub</a:t>
            </a:r>
          </a:p>
          <a:p>
            <a:r>
              <a:rPr lang="en-US" b="1" baseline="0" dirty="0" smtClean="0"/>
              <a:t> 915 still open</a:t>
            </a:r>
          </a:p>
          <a:p>
            <a:r>
              <a:rPr lang="en-US" b="1" baseline="0" dirty="0" smtClean="0"/>
              <a:t>Only 59% of assessments have been started and 25% complete</a:t>
            </a:r>
          </a:p>
          <a:p>
            <a:r>
              <a:rPr lang="en-US" b="1" baseline="0" dirty="0" smtClean="0"/>
              <a:t>Allocations:</a:t>
            </a:r>
          </a:p>
          <a:p>
            <a:r>
              <a:rPr lang="en-US" b="1" baseline="0" dirty="0" smtClean="0"/>
              <a:t>50% to IFST and FS</a:t>
            </a:r>
          </a:p>
          <a:p>
            <a:r>
              <a:rPr lang="en-US" b="1" baseline="0" dirty="0" smtClean="0"/>
              <a:t>40% to schools</a:t>
            </a:r>
          </a:p>
          <a:p>
            <a:r>
              <a:rPr lang="en-US" b="1" baseline="0" dirty="0" smtClean="0"/>
              <a:t>2.5% (23) to HV</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D55E6748-8175-3D45-8438-80904D1A129B}" type="slidenum">
              <a:rPr lang="en-US" smtClean="0"/>
              <a:t>7</a:t>
            </a:fld>
            <a:endParaRPr lang="en-US"/>
          </a:p>
        </p:txBody>
      </p:sp>
    </p:spTree>
    <p:extLst>
      <p:ext uri="{BB962C8B-B14F-4D97-AF65-F5344CB8AC3E}">
        <p14:creationId xmlns:p14="http://schemas.microsoft.com/office/powerpoint/2010/main" val="394683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What is the hub – where based, who made up of, duty phone, links to R&amp;R</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I do?</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Hub enquiry form, direct them to P23 of handbook – ask participants to think of a child who they know who might benefit from early help / who they are concerned about and what information do they already need and how will they go about getting the rest. </a:t>
            </a:r>
            <a:r>
              <a:rPr lang="en-US" sz="1200" b="1" kern="1200" dirty="0" smtClean="0">
                <a:solidFill>
                  <a:schemeClr val="tx1"/>
                </a:solidFill>
                <a:effectLst/>
                <a:latin typeface="+mn-lt"/>
                <a:ea typeface="+mn-ea"/>
                <a:cs typeface="+mn-cs"/>
              </a:rPr>
              <a:t>Drawn attention to consent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9</a:t>
            </a:fld>
            <a:endParaRPr lang="en-US"/>
          </a:p>
        </p:txBody>
      </p:sp>
    </p:spTree>
    <p:extLst>
      <p:ext uri="{BB962C8B-B14F-4D97-AF65-F5344CB8AC3E}">
        <p14:creationId xmlns:p14="http://schemas.microsoft.com/office/powerpoint/2010/main" val="3003029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 are identified as the lead practitioner it is your role to:</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Act as a single point of contact for the child and parents so the family are kept well informed and can discuss their progress and any concerns with one person that they can trust</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Undertake the Early Help Assessment and lead the subsequent process with the family</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Act as a single point of contact for other professionals to report back to</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Co-ordinate the delivery of actions agreed in the TAC/F and ensure that the package of support is regularly reviewed and monitored</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Reduce any overlap and inconsistency in the services received</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Support the child and family to ensure that a careful ‘handover’ takes place if it becomes more appropriate for someone else to be the lead practitioner.</a:t>
            </a:r>
            <a:endParaRPr lang="en-GB" sz="1200" kern="1200" dirty="0" smtClean="0">
              <a:solidFill>
                <a:schemeClr val="tx1"/>
              </a:solidFill>
              <a:effectLst/>
              <a:latin typeface="+mn-lt"/>
              <a:ea typeface="+mn-ea"/>
              <a:cs typeface="+mn-cs"/>
            </a:endParaRPr>
          </a:p>
          <a:p>
            <a:endParaRPr lang="en-US" dirty="0" smtClean="0"/>
          </a:p>
          <a:p>
            <a:r>
              <a:rPr lang="en-US" b="1" dirty="0" smtClean="0"/>
              <a:t>Any questions or concerns?</a:t>
            </a:r>
            <a:endParaRPr lang="en-US" b="1" dirty="0"/>
          </a:p>
        </p:txBody>
      </p:sp>
      <p:sp>
        <p:nvSpPr>
          <p:cNvPr id="4" name="Slide Number Placeholder 3"/>
          <p:cNvSpPr>
            <a:spLocks noGrp="1"/>
          </p:cNvSpPr>
          <p:nvPr>
            <p:ph type="sldNum" sz="quarter" idx="10"/>
          </p:nvPr>
        </p:nvSpPr>
        <p:spPr/>
        <p:txBody>
          <a:bodyPr/>
          <a:lstStyle/>
          <a:p>
            <a:fld id="{D55E6748-8175-3D45-8438-80904D1A129B}" type="slidenum">
              <a:rPr lang="en-US" smtClean="0"/>
              <a:t>11</a:t>
            </a:fld>
            <a:endParaRPr lang="en-US"/>
          </a:p>
        </p:txBody>
      </p:sp>
    </p:spTree>
    <p:extLst>
      <p:ext uri="{BB962C8B-B14F-4D97-AF65-F5344CB8AC3E}">
        <p14:creationId xmlns:p14="http://schemas.microsoft.com/office/powerpoint/2010/main" val="188401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This section is going to focus on part 1:</a:t>
            </a:r>
          </a:p>
          <a:p>
            <a:endParaRPr lang="en-GB" dirty="0" smtClean="0"/>
          </a:p>
          <a:p>
            <a:r>
              <a:rPr lang="en-GB" dirty="0" smtClean="0"/>
              <a:t>Weighing things up.</a:t>
            </a:r>
          </a:p>
          <a:p>
            <a:r>
              <a:rPr lang="en-GB" dirty="0" smtClean="0"/>
              <a:t>Exploring the situation fully</a:t>
            </a:r>
          </a:p>
          <a:p>
            <a:pPr lvl="1"/>
            <a:r>
              <a:rPr lang="en-GB" dirty="0" smtClean="0"/>
              <a:t>Assessing</a:t>
            </a:r>
          </a:p>
          <a:p>
            <a:pPr lvl="1"/>
            <a:r>
              <a:rPr lang="en-GB" dirty="0" smtClean="0"/>
              <a:t>What needs to change</a:t>
            </a:r>
          </a:p>
          <a:p>
            <a:pPr lvl="1"/>
            <a:r>
              <a:rPr lang="en-GB" dirty="0" smtClean="0"/>
              <a:t>Identifying what you can do</a:t>
            </a:r>
          </a:p>
          <a:p>
            <a:pPr lvl="1"/>
            <a:r>
              <a:rPr lang="en-GB" dirty="0" smtClean="0"/>
              <a:t>Identifying what others can do</a:t>
            </a:r>
          </a:p>
          <a:p>
            <a:r>
              <a:rPr lang="en-GB" dirty="0" smtClean="0"/>
              <a:t>Communication with family and other professionals.</a:t>
            </a:r>
          </a:p>
          <a:p>
            <a:r>
              <a:rPr lang="en-GB" dirty="0" smtClean="0"/>
              <a:t>Review situation. </a:t>
            </a:r>
          </a:p>
          <a:p>
            <a:endParaRPr lang="en-GB" dirty="0" smtClean="0"/>
          </a:p>
          <a:p>
            <a:r>
              <a:rPr lang="en-GB" b="1" dirty="0" smtClean="0"/>
              <a:t>Tips for a good assessment</a:t>
            </a:r>
          </a:p>
          <a:p>
            <a:endParaRPr lang="en-GB" b="1" dirty="0" smtClean="0"/>
          </a:p>
          <a:p>
            <a:r>
              <a:rPr lang="en-GB" dirty="0" smtClean="0"/>
              <a:t>Give a clear reason (rationale) for beginning an Early Help Assessment.</a:t>
            </a:r>
          </a:p>
          <a:p>
            <a:r>
              <a:rPr lang="en-GB" dirty="0" smtClean="0"/>
              <a:t>Evidencing findings with examples.</a:t>
            </a:r>
          </a:p>
          <a:p>
            <a:r>
              <a:rPr lang="en-GB" dirty="0" smtClean="0"/>
              <a:t>The Voice of the Child must be clear – includes observations and evidence from direct work.</a:t>
            </a:r>
          </a:p>
          <a:p>
            <a:r>
              <a:rPr lang="en-GB" dirty="0" smtClean="0"/>
              <a:t>Holistic approach –involve other family members and professionals. No one person has ‘the full picture’.</a:t>
            </a:r>
          </a:p>
          <a:p>
            <a:endParaRPr lang="en-GB" b="1" dirty="0" smtClean="0"/>
          </a:p>
          <a:p>
            <a:r>
              <a:rPr lang="en-GB" dirty="0" smtClean="0"/>
              <a:t>Triangulation – don’t take things at face value, confirm findings with others.</a:t>
            </a:r>
          </a:p>
          <a:p>
            <a:r>
              <a:rPr lang="en-GB" dirty="0" smtClean="0"/>
              <a:t>Explore family history, functioning and support.</a:t>
            </a:r>
          </a:p>
          <a:p>
            <a:r>
              <a:rPr lang="en-GB" dirty="0" smtClean="0"/>
              <a:t>Be brave, ask questions.</a:t>
            </a:r>
          </a:p>
          <a:p>
            <a:r>
              <a:rPr lang="en-GB" dirty="0" smtClean="0"/>
              <a:t>Be aware of the possibility of minimisation and avoidance.</a:t>
            </a:r>
          </a:p>
          <a:p>
            <a:r>
              <a:rPr lang="en-GB" dirty="0" smtClean="0"/>
              <a:t>Analysis – What does all this mean? What is the impact on the Child? What needs to change?</a:t>
            </a:r>
          </a:p>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12</a:t>
            </a:fld>
            <a:endParaRPr lang="en-US"/>
          </a:p>
        </p:txBody>
      </p:sp>
    </p:spTree>
    <p:extLst>
      <p:ext uri="{BB962C8B-B14F-4D97-AF65-F5344CB8AC3E}">
        <p14:creationId xmlns:p14="http://schemas.microsoft.com/office/powerpoint/2010/main" val="4219161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E6748-8175-3D45-8438-80904D1A129B}" type="slidenum">
              <a:rPr lang="en-US" smtClean="0"/>
              <a:t>17</a:t>
            </a:fld>
            <a:endParaRPr lang="en-US"/>
          </a:p>
        </p:txBody>
      </p:sp>
    </p:spTree>
    <p:extLst>
      <p:ext uri="{BB962C8B-B14F-4D97-AF65-F5344CB8AC3E}">
        <p14:creationId xmlns:p14="http://schemas.microsoft.com/office/powerpoint/2010/main" val="3243233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ED933D8-CE42-F743-8821-9EDD0004FF65}" type="datetimeFigureOut">
              <a:rPr lang="en-US" smtClean="0"/>
              <a:t>09/12/2016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943330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ED933D8-CE42-F743-8821-9EDD0004FF65}" type="datetimeFigureOut">
              <a:rPr lang="en-US" smtClean="0"/>
              <a:t>09/12/2016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296867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ED933D8-CE42-F743-8821-9EDD0004FF65}" type="datetimeFigureOut">
              <a:rPr lang="en-US" smtClean="0"/>
              <a:t>09/12/2016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123866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ED933D8-CE42-F743-8821-9EDD0004FF65}" type="datetimeFigureOut">
              <a:rPr lang="en-US" smtClean="0"/>
              <a:t>09/12/2016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248597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ED933D8-CE42-F743-8821-9EDD0004FF65}" type="datetimeFigureOut">
              <a:rPr lang="en-US" smtClean="0"/>
              <a:t>09/12/2016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287568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ED933D8-CE42-F743-8821-9EDD0004FF65}" type="datetimeFigureOut">
              <a:rPr lang="en-US" smtClean="0"/>
              <a:t>09/12/2016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419963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ED933D8-CE42-F743-8821-9EDD0004FF65}" type="datetimeFigureOut">
              <a:rPr lang="en-US" smtClean="0"/>
              <a:t>09/12/2016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74847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ED933D8-CE42-F743-8821-9EDD0004FF65}" type="datetimeFigureOut">
              <a:rPr lang="en-US" smtClean="0"/>
              <a:t>09/12/2016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4116649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933D8-CE42-F743-8821-9EDD0004FF65}" type="datetimeFigureOut">
              <a:rPr lang="en-US" smtClean="0"/>
              <a:t>09/12/2016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270722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ED933D8-CE42-F743-8821-9EDD0004FF65}" type="datetimeFigureOut">
              <a:rPr lang="en-US" smtClean="0"/>
              <a:t>09/12/2016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3740749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ED933D8-CE42-F743-8821-9EDD0004FF65}" type="datetimeFigureOut">
              <a:rPr lang="en-US" smtClean="0"/>
              <a:t>09/12/2016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0DD1E-F7B4-4540-98FB-0B470B557C25}" type="slidenum">
              <a:rPr lang="en-US" smtClean="0"/>
              <a:t>‹#›</a:t>
            </a:fld>
            <a:endParaRPr lang="en-US"/>
          </a:p>
        </p:txBody>
      </p:sp>
    </p:spTree>
    <p:extLst>
      <p:ext uri="{BB962C8B-B14F-4D97-AF65-F5344CB8AC3E}">
        <p14:creationId xmlns:p14="http://schemas.microsoft.com/office/powerpoint/2010/main" val="17887763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933D8-CE42-F743-8821-9EDD0004FF65}" type="datetimeFigureOut">
              <a:rPr lang="en-US" smtClean="0"/>
              <a:t>09/12/2016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40DD1E-F7B4-4540-98FB-0B470B557C25}" type="slidenum">
              <a:rPr lang="en-US" smtClean="0"/>
              <a:t>‹#›</a:t>
            </a:fld>
            <a:endParaRPr lang="en-US"/>
          </a:p>
        </p:txBody>
      </p:sp>
    </p:spTree>
    <p:extLst>
      <p:ext uri="{BB962C8B-B14F-4D97-AF65-F5344CB8AC3E}">
        <p14:creationId xmlns:p14="http://schemas.microsoft.com/office/powerpoint/2010/main" val="3820098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hyperlink" Target="mailto:earlyhelpcoordinator@doncaster.gov.uk" TargetMode="External"/><Relationship Id="rId4" Type="http://schemas.openxmlformats.org/officeDocument/2006/relationships/hyperlink" Target="mailto:esystems.cyps@dcstrust.co.uk"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1430"/>
            <a:ext cx="7772400" cy="3238588"/>
          </a:xfrm>
        </p:spPr>
        <p:txBody>
          <a:bodyPr>
            <a:normAutofit/>
          </a:bodyPr>
          <a:lstStyle/>
          <a:p>
            <a:r>
              <a:rPr lang="en-US" b="1" dirty="0" smtClean="0"/>
              <a:t>Delivering Early Help:</a:t>
            </a:r>
            <a:br>
              <a:rPr lang="en-US" b="1" dirty="0" smtClean="0"/>
            </a:br>
            <a:r>
              <a:rPr lang="en-US" b="1" dirty="0"/>
              <a:t/>
            </a:r>
            <a:br>
              <a:rPr lang="en-US" b="1" dirty="0"/>
            </a:br>
            <a:r>
              <a:rPr lang="en-US" b="1" dirty="0" smtClean="0"/>
              <a:t>The role of the Lead Practitioner </a:t>
            </a:r>
            <a:endParaRPr lang="en-US" b="1" dirty="0"/>
          </a:p>
        </p:txBody>
      </p:sp>
    </p:spTree>
    <p:extLst>
      <p:ext uri="{BB962C8B-B14F-4D97-AF65-F5344CB8AC3E}">
        <p14:creationId xmlns:p14="http://schemas.microsoft.com/office/powerpoint/2010/main" val="8484840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Break time – 15 minutes</a:t>
            </a:r>
            <a:endParaRPr lang="en-GB" dirty="0"/>
          </a:p>
        </p:txBody>
      </p:sp>
      <p:pic>
        <p:nvPicPr>
          <p:cNvPr id="614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8300" y="1600200"/>
            <a:ext cx="678739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85927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Role of the Lead Practitioner </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438" r="2438"/>
          <a:stretch>
            <a:fillRect/>
          </a:stretch>
        </p:blipFill>
        <p:spPr bwMode="auto">
          <a:xfrm flipH="1">
            <a:off x="2164912" y="1731585"/>
            <a:ext cx="4305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3996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b="1" dirty="0" smtClean="0">
                <a:latin typeface="Arial" charset="0"/>
                <a:ea typeface="ＭＳ Ｐゴシック" charset="0"/>
                <a:cs typeface="ＭＳ Ｐゴシック" charset="0"/>
              </a:rPr>
              <a:t>Early Help Assessment - EHA</a:t>
            </a:r>
            <a:endParaRPr lang="en-US" b="1" dirty="0">
              <a:latin typeface="Arial" charset="0"/>
              <a:ea typeface="ＭＳ Ｐゴシック" charset="0"/>
              <a:cs typeface="ＭＳ Ｐゴシック" charset="0"/>
            </a:endParaRPr>
          </a:p>
        </p:txBody>
      </p:sp>
      <p:sp>
        <p:nvSpPr>
          <p:cNvPr id="3" name="Content Placeholder 2"/>
          <p:cNvSpPr>
            <a:spLocks noGrp="1"/>
          </p:cNvSpPr>
          <p:nvPr>
            <p:ph idx="1"/>
          </p:nvPr>
        </p:nvSpPr>
        <p:spPr>
          <a:xfrm>
            <a:off x="539750" y="1447800"/>
            <a:ext cx="4693213" cy="4114800"/>
          </a:xfrm>
        </p:spPr>
        <p:txBody>
          <a:bodyPr>
            <a:normAutofit/>
          </a:bodyPr>
          <a:lstStyle/>
          <a:p>
            <a:pPr marL="514350" indent="-514350">
              <a:buFont typeface="+mj-lt"/>
              <a:buAutoNum type="arabicPeriod"/>
              <a:defRPr/>
            </a:pPr>
            <a:endParaRPr lang="en-US" dirty="0" smtClean="0"/>
          </a:p>
          <a:p>
            <a:pPr marL="514350" indent="-514350">
              <a:buFont typeface="+mj-lt"/>
              <a:buAutoNum type="arabicPeriod"/>
              <a:defRPr/>
            </a:pPr>
            <a:r>
              <a:rPr lang="en-US" dirty="0" smtClean="0"/>
              <a:t>Information gathering</a:t>
            </a:r>
          </a:p>
          <a:p>
            <a:pPr marL="514350" indent="-514350">
              <a:buFont typeface="+mj-lt"/>
              <a:buAutoNum type="arabicPeriod"/>
              <a:defRPr/>
            </a:pPr>
            <a:endParaRPr lang="en-US" dirty="0"/>
          </a:p>
          <a:p>
            <a:pPr marL="514350" indent="-514350">
              <a:buFont typeface="+mj-lt"/>
              <a:buAutoNum type="arabicPeriod"/>
              <a:defRPr/>
            </a:pPr>
            <a:r>
              <a:rPr lang="en-US" dirty="0" smtClean="0"/>
              <a:t>Analysing the information to identify what needs to change and how </a:t>
            </a:r>
          </a:p>
          <a:p>
            <a:pPr marL="514350" indent="-514350">
              <a:buFont typeface="+mj-lt"/>
              <a:buAutoNum type="arabicPeriod"/>
              <a:defRPr/>
            </a:pPr>
            <a:endParaRPr lang="en-US" dirty="0"/>
          </a:p>
        </p:txBody>
      </p:sp>
      <p:pic>
        <p:nvPicPr>
          <p:cNvPr id="706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5437" y="2145330"/>
            <a:ext cx="3281363"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46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82972062"/>
              </p:ext>
            </p:extLst>
          </p:nvPr>
        </p:nvGraphicFramePr>
        <p:xfrm>
          <a:off x="870639" y="2136059"/>
          <a:ext cx="7441214" cy="2599328"/>
        </p:xfrm>
        <a:graphic>
          <a:graphicData uri="http://schemas.openxmlformats.org/presentationml/2006/ole">
            <mc:AlternateContent xmlns:mc="http://schemas.openxmlformats.org/markup-compatibility/2006">
              <mc:Choice xmlns:v="urn:schemas-microsoft-com:vml" Requires="v">
                <p:oleObj spid="_x0000_s3090" name="Document" r:id="rId3" imgW="5562600" imgH="1943100" progId="Word.Document.12">
                  <p:embed/>
                </p:oleObj>
              </mc:Choice>
              <mc:Fallback>
                <p:oleObj name="Document" r:id="rId3" imgW="5562600" imgH="1943100" progId="Word.Document.12">
                  <p:embed/>
                  <p:pic>
                    <p:nvPicPr>
                      <p:cNvPr id="0" name=""/>
                      <p:cNvPicPr/>
                      <p:nvPr/>
                    </p:nvPicPr>
                    <p:blipFill>
                      <a:blip r:embed="rId4"/>
                      <a:stretch>
                        <a:fillRect/>
                      </a:stretch>
                    </p:blipFill>
                    <p:spPr>
                      <a:xfrm>
                        <a:off x="870639" y="2136059"/>
                        <a:ext cx="7441214" cy="2599328"/>
                      </a:xfrm>
                      <a:prstGeom prst="rect">
                        <a:avLst/>
                      </a:prstGeom>
                    </p:spPr>
                  </p:pic>
                </p:oleObj>
              </mc:Fallback>
            </mc:AlternateContent>
          </a:graphicData>
        </a:graphic>
      </p:graphicFrame>
    </p:spTree>
    <p:extLst>
      <p:ext uri="{BB962C8B-B14F-4D97-AF65-F5344CB8AC3E}">
        <p14:creationId xmlns:p14="http://schemas.microsoft.com/office/powerpoint/2010/main" val="27064154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788949409"/>
              </p:ext>
            </p:extLst>
          </p:nvPr>
        </p:nvGraphicFramePr>
        <p:xfrm>
          <a:off x="1790700" y="177800"/>
          <a:ext cx="5562600" cy="6502400"/>
        </p:xfrm>
        <a:graphic>
          <a:graphicData uri="http://schemas.openxmlformats.org/presentationml/2006/ole">
            <mc:AlternateContent xmlns:mc="http://schemas.openxmlformats.org/markup-compatibility/2006">
              <mc:Choice xmlns:v="urn:schemas-microsoft-com:vml" Requires="v">
                <p:oleObj spid="_x0000_s4114" name="Document" r:id="rId3" imgW="5562600" imgH="6502400" progId="Word.Document.12">
                  <p:embed/>
                </p:oleObj>
              </mc:Choice>
              <mc:Fallback>
                <p:oleObj name="Document" r:id="rId3" imgW="5562600" imgH="6502400" progId="Word.Document.12">
                  <p:embed/>
                  <p:pic>
                    <p:nvPicPr>
                      <p:cNvPr id="0" name=""/>
                      <p:cNvPicPr/>
                      <p:nvPr/>
                    </p:nvPicPr>
                    <p:blipFill>
                      <a:blip r:embed="rId4"/>
                      <a:stretch>
                        <a:fillRect/>
                      </a:stretch>
                    </p:blipFill>
                    <p:spPr>
                      <a:xfrm>
                        <a:off x="1790700" y="177800"/>
                        <a:ext cx="5562600" cy="6502400"/>
                      </a:xfrm>
                      <a:prstGeom prst="rect">
                        <a:avLst/>
                      </a:prstGeom>
                    </p:spPr>
                  </p:pic>
                </p:oleObj>
              </mc:Fallback>
            </mc:AlternateContent>
          </a:graphicData>
        </a:graphic>
      </p:graphicFrame>
    </p:spTree>
    <p:extLst>
      <p:ext uri="{BB962C8B-B14F-4D97-AF65-F5344CB8AC3E}">
        <p14:creationId xmlns:p14="http://schemas.microsoft.com/office/powerpoint/2010/main" val="24040623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24018" cy="1954912"/>
          </a:xfrm>
        </p:spPr>
        <p:txBody>
          <a:bodyPr>
            <a:normAutofit fontScale="90000"/>
          </a:bodyPr>
          <a:lstStyle/>
          <a:p>
            <a:r>
              <a:rPr lang="en-US" dirty="0" smtClean="0"/>
              <a:t>Ensuring children and families are involved in the whole early help process</a:t>
            </a:r>
            <a:endParaRPr lang="en-US"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6146" y="2229550"/>
            <a:ext cx="5027612"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145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628775"/>
            <a:ext cx="53832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6069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Pause for thought</a:t>
            </a:r>
            <a:endParaRPr lang="en-US" b="1" dirty="0"/>
          </a:p>
        </p:txBody>
      </p:sp>
      <p:sp>
        <p:nvSpPr>
          <p:cNvPr id="3" name="Content Placeholder 2"/>
          <p:cNvSpPr>
            <a:spLocks noGrp="1"/>
          </p:cNvSpPr>
          <p:nvPr>
            <p:ph idx="1"/>
          </p:nvPr>
        </p:nvSpPr>
        <p:spPr>
          <a:xfrm>
            <a:off x="457200" y="1600201"/>
            <a:ext cx="8229600" cy="786028"/>
          </a:xfrm>
        </p:spPr>
        <p:txBody>
          <a:bodyPr/>
          <a:lstStyle/>
          <a:p>
            <a:pPr marL="0" indent="0" algn="ctr">
              <a:buNone/>
            </a:pPr>
            <a:r>
              <a:rPr lang="en-US" dirty="0" smtClean="0"/>
              <a:t>What makes the biggest difference?</a:t>
            </a:r>
          </a:p>
          <a:p>
            <a:pPr marL="0" indent="0">
              <a:buNone/>
            </a:pPr>
            <a:endParaRPr lang="en-US" dirty="0"/>
          </a:p>
          <a:p>
            <a:pPr marL="0" indent="0">
              <a:buNone/>
            </a:pPr>
            <a:endParaRPr lang="en-US" dirty="0"/>
          </a:p>
        </p:txBody>
      </p:sp>
      <p:sp>
        <p:nvSpPr>
          <p:cNvPr id="4" name="TextBox 3"/>
          <p:cNvSpPr txBox="1"/>
          <p:nvPr/>
        </p:nvSpPr>
        <p:spPr>
          <a:xfrm>
            <a:off x="457200" y="2867322"/>
            <a:ext cx="8229600" cy="3108544"/>
          </a:xfrm>
          <a:prstGeom prst="rect">
            <a:avLst/>
          </a:prstGeom>
          <a:noFill/>
        </p:spPr>
        <p:txBody>
          <a:bodyPr wrap="square" rtlCol="0">
            <a:spAutoFit/>
          </a:bodyPr>
          <a:lstStyle/>
          <a:p>
            <a:pPr algn="just"/>
            <a:r>
              <a:rPr lang="en-US" sz="2800" dirty="0" smtClean="0"/>
              <a:t>A detailed analysis of all success for Early Help cases in Doncaster which were open and closed during the time frame 1</a:t>
            </a:r>
            <a:r>
              <a:rPr lang="en-US" sz="2800" baseline="30000" dirty="0" smtClean="0"/>
              <a:t>st</a:t>
            </a:r>
            <a:r>
              <a:rPr lang="en-US" sz="2800" dirty="0" smtClean="0"/>
              <a:t> November 2015 and 31</a:t>
            </a:r>
            <a:r>
              <a:rPr lang="en-US" sz="2800" baseline="30000" dirty="0" smtClean="0"/>
              <a:t>st</a:t>
            </a:r>
            <a:r>
              <a:rPr lang="en-US" sz="2800" dirty="0" smtClean="0"/>
              <a:t> October 2016 has shown that the biggest contributing factor to making cases successful is the speed at which assessments are complete after allocation from the Hub. The longer the assessment takes the less likely it is to be successful.</a:t>
            </a:r>
            <a:endParaRPr lang="en-US" sz="2800" dirty="0"/>
          </a:p>
        </p:txBody>
      </p:sp>
    </p:spTree>
    <p:extLst>
      <p:ext uri="{BB962C8B-B14F-4D97-AF65-F5344CB8AC3E}">
        <p14:creationId xmlns:p14="http://schemas.microsoft.com/office/powerpoint/2010/main" val="2670373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safety</a:t>
            </a:r>
            <a:endParaRPr lang="en-US" b="1" dirty="0"/>
          </a:p>
        </p:txBody>
      </p:sp>
      <p:graphicFrame>
        <p:nvGraphicFramePr>
          <p:cNvPr id="3" name="Table 2"/>
          <p:cNvGraphicFramePr>
            <a:graphicFrameLocks noGrp="1"/>
          </p:cNvGraphicFramePr>
          <p:nvPr>
            <p:extLst>
              <p:ext uri="{D42A27DB-BD31-4B8C-83A1-F6EECF244321}">
                <p14:modId xmlns:p14="http://schemas.microsoft.com/office/powerpoint/2010/main" val="2111813324"/>
              </p:ext>
            </p:extLst>
          </p:nvPr>
        </p:nvGraphicFramePr>
        <p:xfrm>
          <a:off x="1524000" y="1749093"/>
          <a:ext cx="6096000" cy="3575752"/>
        </p:xfrm>
        <a:graphic>
          <a:graphicData uri="http://schemas.openxmlformats.org/drawingml/2006/table">
            <a:tbl>
              <a:tblPr firstRow="1" bandRow="1">
                <a:tableStyleId>{3B4B98B0-60AC-42C2-AFA5-B58CD77FA1E5}</a:tableStyleId>
              </a:tblPr>
              <a:tblGrid>
                <a:gridCol w="2032000"/>
                <a:gridCol w="2032000"/>
                <a:gridCol w="2032000"/>
              </a:tblGrid>
              <a:tr h="1218567">
                <a:tc>
                  <a:txBody>
                    <a:bodyPr/>
                    <a:lstStyle/>
                    <a:p>
                      <a:pPr algn="ctr"/>
                      <a:endParaRPr lang="en-US" dirty="0" smtClean="0"/>
                    </a:p>
                    <a:p>
                      <a:pPr algn="ctr"/>
                      <a:r>
                        <a:rPr lang="en-US" dirty="0" smtClean="0"/>
                        <a:t>What are you worried about?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smtClean="0"/>
                    </a:p>
                    <a:p>
                      <a:pPr algn="ctr"/>
                      <a:r>
                        <a:rPr lang="en-US" dirty="0" smtClean="0"/>
                        <a:t>What is working well?</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smtClean="0"/>
                    </a:p>
                    <a:p>
                      <a:pPr algn="ctr"/>
                      <a:r>
                        <a:rPr lang="en-US" dirty="0" smtClean="0"/>
                        <a:t>What needs to happen?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57185">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652223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latin typeface="Arial"/>
                <a:cs typeface="Arial"/>
              </a:rPr>
              <a:t>What does the story mean – conclusions </a:t>
            </a:r>
            <a:endParaRPr lang="en-US" b="1" dirty="0">
              <a:latin typeface="Arial"/>
              <a:cs typeface="Arial"/>
            </a:endParaRPr>
          </a:p>
        </p:txBody>
      </p:sp>
      <p:sp>
        <p:nvSpPr>
          <p:cNvPr id="3" name="Content Placeholder 2"/>
          <p:cNvSpPr>
            <a:spLocks noGrp="1"/>
          </p:cNvSpPr>
          <p:nvPr>
            <p:ph idx="1"/>
          </p:nvPr>
        </p:nvSpPr>
        <p:spPr>
          <a:xfrm>
            <a:off x="685800" y="1773238"/>
            <a:ext cx="6331625" cy="4392612"/>
          </a:xfrm>
        </p:spPr>
        <p:txBody>
          <a:bodyPr/>
          <a:lstStyle/>
          <a:p>
            <a:pPr>
              <a:defRPr/>
            </a:pPr>
            <a:r>
              <a:rPr lang="en-US" b="1" dirty="0" smtClean="0">
                <a:latin typeface="Arial"/>
                <a:cs typeface="Arial"/>
              </a:rPr>
              <a:t>Speed analysing</a:t>
            </a:r>
            <a:r>
              <a:rPr lang="en-US" dirty="0" smtClean="0">
                <a:latin typeface="Arial"/>
                <a:cs typeface="Arial"/>
              </a:rPr>
              <a:t>: </a:t>
            </a:r>
            <a:endParaRPr lang="en-US" dirty="0">
              <a:latin typeface="Arial"/>
              <a:cs typeface="Arial"/>
            </a:endParaRPr>
          </a:p>
          <a:p>
            <a:pPr>
              <a:defRPr/>
            </a:pPr>
            <a:r>
              <a:rPr lang="en-US" dirty="0" smtClean="0">
                <a:latin typeface="Arial"/>
                <a:cs typeface="Arial"/>
              </a:rPr>
              <a:t>In pairs, take one case study each. Read the case study to your partner who has three minutes to complete the what are you worried about and what is working well on the </a:t>
            </a:r>
            <a:r>
              <a:rPr lang="en-US" dirty="0" err="1" smtClean="0">
                <a:latin typeface="Arial"/>
                <a:cs typeface="Arial"/>
              </a:rPr>
              <a:t>SoS</a:t>
            </a:r>
            <a:r>
              <a:rPr lang="en-US" dirty="0" smtClean="0">
                <a:latin typeface="Arial"/>
                <a:cs typeface="Arial"/>
              </a:rPr>
              <a:t>. You have 3 minutes and then swap.</a:t>
            </a:r>
            <a:endParaRPr lang="en-US" dirty="0">
              <a:latin typeface="Arial"/>
              <a:cs typeface="Arial"/>
            </a:endParaRPr>
          </a:p>
          <a:p>
            <a:pPr>
              <a:defRPr/>
            </a:pPr>
            <a:endParaRPr lang="en-US" dirty="0">
              <a:latin typeface="Arial"/>
              <a:cs typeface="Arial"/>
            </a:endParaRPr>
          </a:p>
        </p:txBody>
      </p:sp>
      <p:pic>
        <p:nvPicPr>
          <p:cNvPr id="286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2997200"/>
            <a:ext cx="2311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155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p:cNvPicPr>
          <p:nvPr/>
        </p:nvPicPr>
        <p:blipFill>
          <a:blip r:embed="rId3">
            <a:extLst>
              <a:ext uri="{28A0092B-C50C-407E-A947-70E740481C1C}">
                <a14:useLocalDpi xmlns:a14="http://schemas.microsoft.com/office/drawing/2010/main" val="0"/>
              </a:ext>
            </a:extLst>
          </a:blip>
          <a:srcRect l="11588" r="11588"/>
          <a:stretch>
            <a:fillRect/>
          </a:stretch>
        </p:blipFill>
        <p:spPr>
          <a:xfrm>
            <a:off x="539750" y="1447800"/>
            <a:ext cx="8229600" cy="4114800"/>
          </a:xfrm>
          <a:prstGeom prst="rect">
            <a:avLst/>
          </a:prstGeom>
        </p:spPr>
      </p:pic>
    </p:spTree>
    <p:extLst>
      <p:ext uri="{BB962C8B-B14F-4D97-AF65-F5344CB8AC3E}">
        <p14:creationId xmlns:p14="http://schemas.microsoft.com/office/powerpoint/2010/main" val="33155779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674233"/>
          </a:xfrm>
        </p:spPr>
        <p:txBody>
          <a:bodyPr>
            <a:normAutofit fontScale="90000"/>
          </a:bodyPr>
          <a:lstStyle/>
          <a:p>
            <a:r>
              <a:rPr lang="en-US" b="1" dirty="0" smtClean="0"/>
              <a:t>Analysis and drawing conclusions from a complete Early Help Assessment</a:t>
            </a:r>
            <a:endParaRPr lang="en-US" b="1" dirty="0"/>
          </a:p>
        </p:txBody>
      </p:sp>
      <p:sp>
        <p:nvSpPr>
          <p:cNvPr id="3" name="Content Placeholder 2"/>
          <p:cNvSpPr>
            <a:spLocks noGrp="1"/>
          </p:cNvSpPr>
          <p:nvPr>
            <p:ph idx="1"/>
          </p:nvPr>
        </p:nvSpPr>
        <p:spPr>
          <a:xfrm>
            <a:off x="457200" y="1600200"/>
            <a:ext cx="4534915" cy="4525963"/>
          </a:xfrm>
        </p:spPr>
        <p:txBody>
          <a:bodyPr/>
          <a:lstStyle/>
          <a:p>
            <a:endParaRPr lang="en-US" dirty="0" smtClean="0"/>
          </a:p>
          <a:p>
            <a:r>
              <a:rPr lang="en-US" dirty="0" smtClean="0"/>
              <a:t>Now you can analysis quickly. Read through the example EHA to complete the conclusions section as </a:t>
            </a:r>
            <a:r>
              <a:rPr lang="en-US" dirty="0" smtClean="0"/>
              <a:t>an individual.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2142017"/>
            <a:ext cx="411162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1552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2553900750"/>
              </p:ext>
            </p:extLst>
          </p:nvPr>
        </p:nvGraphicFramePr>
        <p:xfrm>
          <a:off x="539750" y="1447800"/>
          <a:ext cx="8136706" cy="2269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2" name="TextBox 2"/>
          <p:cNvSpPr txBox="1">
            <a:spLocks noChangeArrowheads="1"/>
          </p:cNvSpPr>
          <p:nvPr/>
        </p:nvSpPr>
        <p:spPr bwMode="auto">
          <a:xfrm>
            <a:off x="611188" y="4292600"/>
            <a:ext cx="8137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buFont typeface="Arial" charset="0"/>
              <a:buChar char="•"/>
            </a:pPr>
            <a:r>
              <a:rPr lang="en-US" sz="1800">
                <a:solidFill>
                  <a:srgbClr val="262727"/>
                </a:solidFill>
                <a:latin typeface="Arial" charset="0"/>
              </a:rPr>
              <a:t>Outcomes must relate directly to need</a:t>
            </a:r>
          </a:p>
          <a:p>
            <a:pPr eaLnBrk="1" hangingPunct="1">
              <a:buFont typeface="Arial" charset="0"/>
              <a:buChar char="•"/>
            </a:pPr>
            <a:endParaRPr lang="en-US" sz="1800">
              <a:solidFill>
                <a:srgbClr val="262727"/>
              </a:solidFill>
              <a:latin typeface="Arial" charset="0"/>
            </a:endParaRPr>
          </a:p>
          <a:p>
            <a:pPr eaLnBrk="1" hangingPunct="1">
              <a:buFont typeface="Arial" charset="0"/>
              <a:buChar char="•"/>
            </a:pPr>
            <a:r>
              <a:rPr lang="en-US" sz="1800">
                <a:solidFill>
                  <a:srgbClr val="262727"/>
                </a:solidFill>
                <a:latin typeface="Arial" charset="0"/>
              </a:rPr>
              <a:t>An outcome is the benefit or difference as a result of an intervention</a:t>
            </a:r>
          </a:p>
        </p:txBody>
      </p:sp>
    </p:spTree>
    <p:extLst>
      <p:ext uri="{BB962C8B-B14F-4D97-AF65-F5344CB8AC3E}">
        <p14:creationId xmlns:p14="http://schemas.microsoft.com/office/powerpoint/2010/main" val="36839109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Team around the family and Plans </a:t>
            </a:r>
            <a:endParaRPr lang="en-US" b="1"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7872" y="2260689"/>
            <a:ext cx="42640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1559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Plans</a:t>
            </a:r>
            <a:endParaRPr lang="en-US" b="1" dirty="0"/>
          </a:p>
        </p:txBody>
      </p:sp>
      <p:sp>
        <p:nvSpPr>
          <p:cNvPr id="3" name="Content Placeholder 2"/>
          <p:cNvSpPr>
            <a:spLocks noGrp="1"/>
          </p:cNvSpPr>
          <p:nvPr>
            <p:ph idx="1"/>
          </p:nvPr>
        </p:nvSpPr>
        <p:spPr/>
        <p:txBody>
          <a:bodyPr/>
          <a:lstStyle/>
          <a:p>
            <a:endParaRPr lang="en-US"/>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450" y="1628775"/>
            <a:ext cx="8485188"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0674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0023"/>
            <a:ext cx="8229600" cy="1143000"/>
          </a:xfrm>
        </p:spPr>
        <p:txBody>
          <a:bodyPr>
            <a:normAutofit fontScale="90000"/>
          </a:bodyPr>
          <a:lstStyle/>
          <a:p>
            <a:r>
              <a:rPr lang="en-GB" b="1" dirty="0">
                <a:solidFill>
                  <a:prstClr val="black"/>
                </a:solidFill>
              </a:rPr>
              <a:t>Stronger </a:t>
            </a:r>
            <a:r>
              <a:rPr lang="en-GB" b="1" dirty="0" smtClean="0">
                <a:solidFill>
                  <a:prstClr val="black"/>
                </a:solidFill>
              </a:rPr>
              <a:t>Families</a:t>
            </a:r>
            <a:br>
              <a:rPr lang="en-GB" b="1" dirty="0" smtClean="0">
                <a:solidFill>
                  <a:prstClr val="black"/>
                </a:solidFill>
              </a:rPr>
            </a:br>
            <a:r>
              <a:rPr lang="en-GB" b="1" dirty="0" smtClean="0">
                <a:solidFill>
                  <a:prstClr val="black"/>
                </a:solidFill>
              </a:rPr>
              <a:t>How is a family a Stronger Family? </a:t>
            </a:r>
            <a:endParaRPr lang="en-US" dirty="0"/>
          </a:p>
        </p:txBody>
      </p:sp>
      <p:sp>
        <p:nvSpPr>
          <p:cNvPr id="4" name="Rectangle 3"/>
          <p:cNvSpPr/>
          <p:nvPr/>
        </p:nvSpPr>
        <p:spPr>
          <a:xfrm>
            <a:off x="457200" y="1942451"/>
            <a:ext cx="4118737" cy="4524316"/>
          </a:xfrm>
          <a:prstGeom prst="rect">
            <a:avLst/>
          </a:prstGeom>
        </p:spPr>
        <p:txBody>
          <a:bodyPr wrap="square">
            <a:spAutoFit/>
          </a:bodyPr>
          <a:lstStyle/>
          <a:p>
            <a:r>
              <a:rPr lang="en-GB" dirty="0" smtClean="0">
                <a:solidFill>
                  <a:prstClr val="black"/>
                </a:solidFill>
              </a:rPr>
              <a:t>The </a:t>
            </a:r>
            <a:r>
              <a:rPr lang="en-GB" dirty="0">
                <a:solidFill>
                  <a:prstClr val="black"/>
                </a:solidFill>
              </a:rPr>
              <a:t>criteria for families to be eligible for the programme has been widened by the Government to:</a:t>
            </a:r>
          </a:p>
          <a:p>
            <a:endParaRPr lang="en-GB" dirty="0" smtClean="0">
              <a:solidFill>
                <a:prstClr val="black"/>
              </a:solidFill>
            </a:endParaRPr>
          </a:p>
          <a:p>
            <a:pPr marL="342900" indent="-342900">
              <a:buFont typeface="+mj-lt"/>
              <a:buAutoNum type="arabicPeriod"/>
            </a:pPr>
            <a:r>
              <a:rPr lang="en-GB" dirty="0" smtClean="0"/>
              <a:t>Parents and children involved in </a:t>
            </a:r>
            <a:r>
              <a:rPr lang="en-GB" b="1" dirty="0" smtClean="0"/>
              <a:t>crime or anti-social behaviour. </a:t>
            </a:r>
          </a:p>
          <a:p>
            <a:pPr marL="342900" indent="-342900">
              <a:buFont typeface="+mj-lt"/>
              <a:buAutoNum type="arabicPeriod"/>
            </a:pPr>
            <a:r>
              <a:rPr lang="en-GB" dirty="0" smtClean="0"/>
              <a:t>Children </a:t>
            </a:r>
            <a:r>
              <a:rPr lang="en-GB" dirty="0"/>
              <a:t>who have not been </a:t>
            </a:r>
            <a:r>
              <a:rPr lang="en-GB" b="1" dirty="0"/>
              <a:t>attending school </a:t>
            </a:r>
            <a:r>
              <a:rPr lang="en-GB" dirty="0"/>
              <a:t>regularly. </a:t>
            </a:r>
          </a:p>
          <a:p>
            <a:pPr marL="342900" indent="-342900">
              <a:buFont typeface="+mj-lt"/>
              <a:buAutoNum type="arabicPeriod"/>
            </a:pPr>
            <a:r>
              <a:rPr lang="en-GB" dirty="0" smtClean="0"/>
              <a:t>Children </a:t>
            </a:r>
            <a:r>
              <a:rPr lang="en-GB" dirty="0"/>
              <a:t>who need </a:t>
            </a:r>
            <a:r>
              <a:rPr lang="en-GB" b="1" dirty="0" smtClean="0"/>
              <a:t>help</a:t>
            </a:r>
            <a:r>
              <a:rPr lang="en-GB" dirty="0" smtClean="0"/>
              <a:t>.</a:t>
            </a:r>
          </a:p>
          <a:p>
            <a:pPr marL="342900" indent="-342900">
              <a:buFont typeface="+mj-lt"/>
              <a:buAutoNum type="arabicPeriod"/>
            </a:pPr>
            <a:r>
              <a:rPr lang="en-GB" dirty="0" smtClean="0"/>
              <a:t>Adults </a:t>
            </a:r>
            <a:r>
              <a:rPr lang="en-GB" b="1" dirty="0" smtClean="0"/>
              <a:t>out of work </a:t>
            </a:r>
            <a:r>
              <a:rPr lang="en-GB" dirty="0" smtClean="0"/>
              <a:t>or at risk of </a:t>
            </a:r>
            <a:r>
              <a:rPr lang="en-GB" b="1" dirty="0" smtClean="0"/>
              <a:t>financial exclusion </a:t>
            </a:r>
            <a:r>
              <a:rPr lang="en-GB" dirty="0" smtClean="0"/>
              <a:t>and young people at risk of </a:t>
            </a:r>
            <a:r>
              <a:rPr lang="en-GB" dirty="0" err="1" smtClean="0"/>
              <a:t>worklessness</a:t>
            </a:r>
            <a:r>
              <a:rPr lang="en-GB" dirty="0" smtClean="0"/>
              <a:t>. </a:t>
            </a:r>
            <a:r>
              <a:rPr lang="en-GB" b="1" dirty="0" smtClean="0"/>
              <a:t>(NEET)</a:t>
            </a:r>
          </a:p>
          <a:p>
            <a:pPr marL="342900" indent="-342900">
              <a:buFont typeface="+mj-lt"/>
              <a:buAutoNum type="arabicPeriod"/>
            </a:pPr>
            <a:r>
              <a:rPr lang="en-GB" dirty="0" smtClean="0"/>
              <a:t>Families </a:t>
            </a:r>
            <a:r>
              <a:rPr lang="en-GB" dirty="0"/>
              <a:t>affected by </a:t>
            </a:r>
            <a:r>
              <a:rPr lang="en-GB" b="1" dirty="0"/>
              <a:t>domestic violence and </a:t>
            </a:r>
            <a:r>
              <a:rPr lang="en-GB" b="1" dirty="0" smtClean="0"/>
              <a:t>abuse.</a:t>
            </a:r>
          </a:p>
          <a:p>
            <a:pPr marL="342900" indent="-342900">
              <a:buFont typeface="+mj-lt"/>
              <a:buAutoNum type="arabicPeriod"/>
            </a:pPr>
            <a:r>
              <a:rPr lang="en-GB" dirty="0" smtClean="0"/>
              <a:t>Parents </a:t>
            </a:r>
            <a:r>
              <a:rPr lang="en-GB" dirty="0"/>
              <a:t>and children with a range of </a:t>
            </a:r>
            <a:r>
              <a:rPr lang="en-GB" b="1" dirty="0"/>
              <a:t>health</a:t>
            </a:r>
            <a:r>
              <a:rPr lang="en-GB" dirty="0"/>
              <a:t> problems. </a:t>
            </a:r>
          </a:p>
        </p:txBody>
      </p:sp>
      <p:pic>
        <p:nvPicPr>
          <p:cNvPr id="5" name="Picture 4"/>
          <p:cNvPicPr>
            <a:picLocks noChangeAspect="1"/>
          </p:cNvPicPr>
          <p:nvPr/>
        </p:nvPicPr>
        <p:blipFill>
          <a:blip r:embed="rId3"/>
          <a:stretch>
            <a:fillRect/>
          </a:stretch>
        </p:blipFill>
        <p:spPr>
          <a:xfrm>
            <a:off x="5204981" y="2694670"/>
            <a:ext cx="3572668" cy="3572668"/>
          </a:xfrm>
          <a:prstGeom prst="rect">
            <a:avLst/>
          </a:prstGeom>
        </p:spPr>
      </p:pic>
    </p:spTree>
    <p:extLst>
      <p:ext uri="{BB962C8B-B14F-4D97-AF65-F5344CB8AC3E}">
        <p14:creationId xmlns:p14="http://schemas.microsoft.com/office/powerpoint/2010/main" val="1548671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Break time – 10 minutes</a:t>
            </a:r>
            <a:endParaRPr lang="en-GB" dirty="0"/>
          </a:p>
        </p:txBody>
      </p:sp>
      <p:pic>
        <p:nvPicPr>
          <p:cNvPr id="614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8300" y="1600200"/>
            <a:ext cx="678739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4162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60361"/>
          </a:xfrm>
        </p:spPr>
        <p:txBody>
          <a:bodyPr>
            <a:normAutofit fontScale="90000"/>
          </a:bodyPr>
          <a:lstStyle/>
          <a:p>
            <a:r>
              <a:rPr lang="en-US" b="1" dirty="0" smtClean="0"/>
              <a:t>Undertaking direct work with children and families and recording on EHM</a:t>
            </a:r>
            <a:endParaRPr lang="en-US" b="1" dirty="0"/>
          </a:p>
        </p:txBody>
      </p:sp>
      <p:pic>
        <p:nvPicPr>
          <p:cNvPr id="6" name="Picture 5"/>
          <p:cNvPicPr>
            <a:picLocks noChangeAspect="1"/>
          </p:cNvPicPr>
          <p:nvPr/>
        </p:nvPicPr>
        <p:blipFill>
          <a:blip r:embed="rId3"/>
          <a:stretch>
            <a:fillRect/>
          </a:stretch>
        </p:blipFill>
        <p:spPr>
          <a:xfrm>
            <a:off x="1488877" y="2134998"/>
            <a:ext cx="6133403" cy="4018657"/>
          </a:xfrm>
          <a:prstGeom prst="rect">
            <a:avLst/>
          </a:prstGeom>
        </p:spPr>
      </p:pic>
    </p:spTree>
    <p:extLst>
      <p:ext uri="{BB962C8B-B14F-4D97-AF65-F5344CB8AC3E}">
        <p14:creationId xmlns:p14="http://schemas.microsoft.com/office/powerpoint/2010/main" val="36561745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Reviews </a:t>
            </a:r>
            <a:endParaRPr lang="en-US" b="1" dirty="0"/>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3141663"/>
            <a:ext cx="3886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5236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Closure</a:t>
            </a:r>
            <a:endParaRPr lang="en-US" b="1" dirty="0"/>
          </a:p>
        </p:txBody>
      </p:sp>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4303" b="4303"/>
          <a:stretch>
            <a:fillRect/>
          </a:stretch>
        </p:blipFill>
        <p:spPr>
          <a:xfrm>
            <a:off x="539750" y="1447800"/>
            <a:ext cx="8229600" cy="5005388"/>
          </a:xfrm>
        </p:spPr>
      </p:pic>
    </p:spTree>
    <p:extLst>
      <p:ext uri="{BB962C8B-B14F-4D97-AF65-F5344CB8AC3E}">
        <p14:creationId xmlns:p14="http://schemas.microsoft.com/office/powerpoint/2010/main" val="27999684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p:cNvSpPr txBox="1">
            <a:spLocks noChangeArrowheads="1"/>
          </p:cNvSpPr>
          <p:nvPr/>
        </p:nvSpPr>
        <p:spPr bwMode="auto">
          <a:xfrm>
            <a:off x="1116013" y="1412875"/>
            <a:ext cx="6985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i="1" dirty="0">
                <a:latin typeface="Arial" charset="0"/>
                <a:cs typeface="Arial" charset="0"/>
              </a:rPr>
              <a:t>“Effective professional supervision can play a critical role in ensuring a clear focus on a child’s welfare. Supervision should support professionals to </a:t>
            </a:r>
            <a:r>
              <a:rPr lang="en-US" b="1" i="1" dirty="0">
                <a:latin typeface="Arial" charset="0"/>
                <a:cs typeface="Arial" charset="0"/>
              </a:rPr>
              <a:t>reflect critically</a:t>
            </a:r>
            <a:r>
              <a:rPr lang="en-US" i="1" dirty="0">
                <a:latin typeface="Arial" charset="0"/>
                <a:cs typeface="Arial" charset="0"/>
              </a:rPr>
              <a:t> on the impact of their decisions on the child and their family…Any professional working with vulnerable children should always have access to a manager to talk through their concerns and </a:t>
            </a:r>
            <a:r>
              <a:rPr lang="en-US" i="1" dirty="0" err="1">
                <a:latin typeface="Arial" charset="0"/>
                <a:cs typeface="Arial" charset="0"/>
              </a:rPr>
              <a:t>judgements</a:t>
            </a:r>
            <a:r>
              <a:rPr lang="en-US" i="1" dirty="0">
                <a:latin typeface="Arial" charset="0"/>
                <a:cs typeface="Arial" charset="0"/>
              </a:rPr>
              <a:t> affecting the welfare of a child.”</a:t>
            </a:r>
          </a:p>
          <a:p>
            <a:endParaRPr lang="en-GB" dirty="0">
              <a:latin typeface="Arial" charset="0"/>
              <a:cs typeface="Arial" charset="0"/>
            </a:endParaRPr>
          </a:p>
          <a:p>
            <a:r>
              <a:rPr lang="en-GB" dirty="0">
                <a:latin typeface="Arial" charset="0"/>
                <a:cs typeface="Arial" charset="0"/>
              </a:rPr>
              <a:t>Working Together to Safeguard Children, March </a:t>
            </a:r>
            <a:r>
              <a:rPr lang="en-GB" dirty="0" smtClean="0">
                <a:latin typeface="Arial" charset="0"/>
                <a:cs typeface="Arial" charset="0"/>
              </a:rPr>
              <a:t>2015</a:t>
            </a:r>
            <a:endParaRPr lang="en-GB" dirty="0">
              <a:latin typeface="Arial" charset="0"/>
              <a:cs typeface="Arial" charset="0"/>
            </a:endParaRPr>
          </a:p>
          <a:p>
            <a:endParaRPr lang="en-US" dirty="0"/>
          </a:p>
        </p:txBody>
      </p:sp>
      <p:sp>
        <p:nvSpPr>
          <p:cNvPr id="2" name="TextBox 1"/>
          <p:cNvSpPr txBox="1"/>
          <p:nvPr/>
        </p:nvSpPr>
        <p:spPr>
          <a:xfrm>
            <a:off x="1258976" y="525538"/>
            <a:ext cx="6459096" cy="646331"/>
          </a:xfrm>
          <a:prstGeom prst="rect">
            <a:avLst/>
          </a:prstGeom>
          <a:noFill/>
        </p:spPr>
        <p:txBody>
          <a:bodyPr wrap="square" rtlCol="0">
            <a:spAutoFit/>
          </a:bodyPr>
          <a:lstStyle/>
          <a:p>
            <a:pPr algn="ctr"/>
            <a:r>
              <a:rPr lang="en-US" sz="3600" b="1" dirty="0" smtClean="0"/>
              <a:t>Supervision</a:t>
            </a:r>
            <a:r>
              <a:rPr lang="en-US" b="1" dirty="0" smtClean="0"/>
              <a:t> </a:t>
            </a:r>
            <a:endParaRPr lang="en-US" b="1" dirty="0"/>
          </a:p>
        </p:txBody>
      </p:sp>
    </p:spTree>
    <p:extLst>
      <p:ext uri="{BB962C8B-B14F-4D97-AF65-F5344CB8AC3E}">
        <p14:creationId xmlns:p14="http://schemas.microsoft.com/office/powerpoint/2010/main" val="34767783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Course Outcomes</a:t>
            </a:r>
            <a:endParaRPr lang="en-US" b="1" dirty="0"/>
          </a:p>
        </p:txBody>
      </p:sp>
      <p:sp>
        <p:nvSpPr>
          <p:cNvPr id="3" name="Content Placeholder 2"/>
          <p:cNvSpPr>
            <a:spLocks noGrp="1"/>
          </p:cNvSpPr>
          <p:nvPr>
            <p:ph idx="1"/>
          </p:nvPr>
        </p:nvSpPr>
        <p:spPr/>
        <p:txBody>
          <a:bodyPr>
            <a:normAutofit fontScale="77500" lnSpcReduction="20000"/>
          </a:bodyPr>
          <a:lstStyle/>
          <a:p>
            <a:pPr lvl="0"/>
            <a:r>
              <a:rPr lang="en-GB" dirty="0"/>
              <a:t>To have of understanding of what Early Help is and when it is required.</a:t>
            </a:r>
          </a:p>
          <a:p>
            <a:pPr lvl="0"/>
            <a:r>
              <a:rPr lang="en-GB" dirty="0"/>
              <a:t>To have an understanding of the Early Help Pathway.</a:t>
            </a:r>
          </a:p>
          <a:p>
            <a:pPr lvl="0"/>
            <a:r>
              <a:rPr lang="en-GB" dirty="0"/>
              <a:t>To develop understanding about what constitutes a good quality assessment.</a:t>
            </a:r>
          </a:p>
          <a:p>
            <a:pPr lvl="0"/>
            <a:r>
              <a:rPr lang="en-GB" dirty="0"/>
              <a:t>To develop knowledge and understanding of signs of safety.</a:t>
            </a:r>
          </a:p>
          <a:p>
            <a:pPr lvl="0"/>
            <a:r>
              <a:rPr lang="en-GB" dirty="0"/>
              <a:t>To gain understanding of the plan, deliver and review cycle within Early Help.</a:t>
            </a:r>
          </a:p>
          <a:p>
            <a:pPr lvl="0"/>
            <a:r>
              <a:rPr lang="en-GB" dirty="0"/>
              <a:t>To create understanding and confidence in undertaking the. Lead Practitioner role.</a:t>
            </a:r>
          </a:p>
          <a:p>
            <a:pPr lvl="0"/>
            <a:r>
              <a:rPr lang="en-GB" dirty="0"/>
              <a:t>To provide information about the role of the Early Help </a:t>
            </a:r>
            <a:r>
              <a:rPr lang="en-GB" dirty="0" smtClean="0"/>
              <a:t>Coordinator.</a:t>
            </a:r>
            <a:endParaRPr lang="en-US" dirty="0"/>
          </a:p>
        </p:txBody>
      </p:sp>
    </p:spTree>
    <p:extLst>
      <p:ext uri="{BB962C8B-B14F-4D97-AF65-F5344CB8AC3E}">
        <p14:creationId xmlns:p14="http://schemas.microsoft.com/office/powerpoint/2010/main" val="40451211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p:cNvSpPr txBox="1">
            <a:spLocks noChangeArrowheads="1"/>
          </p:cNvSpPr>
          <p:nvPr/>
        </p:nvSpPr>
        <p:spPr bwMode="auto">
          <a:xfrm>
            <a:off x="971550" y="765175"/>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b="1">
                <a:latin typeface="Arial" charset="0"/>
                <a:cs typeface="Arial" charset="0"/>
              </a:rPr>
              <a:t>Paired activity</a:t>
            </a:r>
          </a:p>
        </p:txBody>
      </p:sp>
      <p:sp>
        <p:nvSpPr>
          <p:cNvPr id="3" name="TextBox 2"/>
          <p:cNvSpPr txBox="1">
            <a:spLocks noChangeArrowheads="1"/>
          </p:cNvSpPr>
          <p:nvPr/>
        </p:nvSpPr>
        <p:spPr bwMode="auto">
          <a:xfrm>
            <a:off x="971550" y="1773238"/>
            <a:ext cx="7200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a:latin typeface="Arial" charset="0"/>
                <a:cs typeface="Arial" charset="0"/>
              </a:rPr>
              <a:t>Think of a time when you have personally received high quality supervision</a:t>
            </a:r>
          </a:p>
        </p:txBody>
      </p:sp>
      <p:sp>
        <p:nvSpPr>
          <p:cNvPr id="4" name="TextBox 3"/>
          <p:cNvSpPr txBox="1">
            <a:spLocks noChangeArrowheads="1"/>
          </p:cNvSpPr>
          <p:nvPr/>
        </p:nvSpPr>
        <p:spPr bwMode="auto">
          <a:xfrm>
            <a:off x="971550" y="2924175"/>
            <a:ext cx="72723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dirty="0">
                <a:latin typeface="Arial" charset="0"/>
                <a:cs typeface="Arial" charset="0"/>
              </a:rPr>
              <a:t>Think of a time when you personally received poor quality supervision</a:t>
            </a:r>
          </a:p>
        </p:txBody>
      </p:sp>
      <p:sp>
        <p:nvSpPr>
          <p:cNvPr id="5" name="TextBox 4"/>
          <p:cNvSpPr txBox="1">
            <a:spLocks noChangeArrowheads="1"/>
          </p:cNvSpPr>
          <p:nvPr/>
        </p:nvSpPr>
        <p:spPr bwMode="auto">
          <a:xfrm>
            <a:off x="971550" y="4076700"/>
            <a:ext cx="7345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a:latin typeface="Arial" charset="0"/>
                <a:cs typeface="Arial" charset="0"/>
              </a:rPr>
              <a:t>Why were these two experiences so different? </a:t>
            </a:r>
          </a:p>
        </p:txBody>
      </p:sp>
      <p:sp>
        <p:nvSpPr>
          <p:cNvPr id="6" name="TextBox 5"/>
          <p:cNvSpPr txBox="1">
            <a:spLocks noChangeArrowheads="1"/>
          </p:cNvSpPr>
          <p:nvPr/>
        </p:nvSpPr>
        <p:spPr bwMode="auto">
          <a:xfrm>
            <a:off x="971550" y="4797425"/>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dirty="0">
                <a:latin typeface="Arial" charset="0"/>
                <a:cs typeface="Arial" charset="0"/>
              </a:rPr>
              <a:t>How have you learnt from both experiences?</a:t>
            </a:r>
          </a:p>
        </p:txBody>
      </p:sp>
      <p:sp>
        <p:nvSpPr>
          <p:cNvPr id="2" name="TextBox 1"/>
          <p:cNvSpPr txBox="1"/>
          <p:nvPr/>
        </p:nvSpPr>
        <p:spPr>
          <a:xfrm>
            <a:off x="971550" y="5452459"/>
            <a:ext cx="6702732" cy="830997"/>
          </a:xfrm>
          <a:prstGeom prst="rect">
            <a:avLst/>
          </a:prstGeom>
          <a:noFill/>
        </p:spPr>
        <p:txBody>
          <a:bodyPr wrap="square" rtlCol="0">
            <a:spAutoFit/>
          </a:bodyPr>
          <a:lstStyle/>
          <a:p>
            <a:pPr marL="342900" indent="-342900">
              <a:buFont typeface="Arial" charset="0"/>
              <a:buChar char="•"/>
            </a:pPr>
            <a:r>
              <a:rPr lang="en-US" sz="2400" dirty="0">
                <a:latin typeface="Arial" charset="0"/>
                <a:ea typeface="ＭＳ Ｐゴシック" charset="0"/>
                <a:cs typeface="Arial" charset="0"/>
              </a:rPr>
              <a:t>How can you ensure you receive high quality supervision? </a:t>
            </a:r>
          </a:p>
        </p:txBody>
      </p:sp>
    </p:spTree>
    <p:extLst>
      <p:ext uri="{BB962C8B-B14F-4D97-AF65-F5344CB8AC3E}">
        <p14:creationId xmlns:p14="http://schemas.microsoft.com/office/powerpoint/2010/main" val="536583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8976" y="1468483"/>
            <a:ext cx="6459096" cy="3877985"/>
          </a:xfrm>
          <a:prstGeom prst="rect">
            <a:avLst/>
          </a:prstGeom>
          <a:noFill/>
        </p:spPr>
        <p:txBody>
          <a:bodyPr wrap="square" rtlCol="0">
            <a:spAutoFit/>
          </a:bodyPr>
          <a:lstStyle/>
          <a:p>
            <a:pPr algn="ctr"/>
            <a:r>
              <a:rPr lang="en-US" sz="3600" b="1" dirty="0" smtClean="0"/>
              <a:t>Group activity:</a:t>
            </a:r>
          </a:p>
          <a:p>
            <a:pPr algn="ctr"/>
            <a:endParaRPr lang="en-US" sz="3600" b="1" dirty="0"/>
          </a:p>
          <a:p>
            <a:pPr algn="ctr"/>
            <a:r>
              <a:rPr lang="en-US" sz="3600" b="1" dirty="0" smtClean="0"/>
              <a:t>The Early </a:t>
            </a:r>
            <a:r>
              <a:rPr lang="en-US" sz="3600" b="1" dirty="0"/>
              <a:t>H</a:t>
            </a:r>
            <a:r>
              <a:rPr lang="en-US" sz="3600" b="1" dirty="0" smtClean="0"/>
              <a:t>elp </a:t>
            </a:r>
            <a:r>
              <a:rPr lang="en-US" sz="3600" b="1" dirty="0"/>
              <a:t>P</a:t>
            </a:r>
            <a:r>
              <a:rPr lang="en-US" sz="3600" b="1" dirty="0" smtClean="0"/>
              <a:t>rocess</a:t>
            </a:r>
          </a:p>
          <a:p>
            <a:pPr algn="ctr"/>
            <a:endParaRPr lang="en-US" sz="3600" b="1" dirty="0"/>
          </a:p>
          <a:p>
            <a:pPr algn="ctr"/>
            <a:r>
              <a:rPr lang="en-GB" sz="2800" dirty="0" smtClean="0">
                <a:cs typeface="Arial" charset="0"/>
              </a:rPr>
              <a:t>Without </a:t>
            </a:r>
            <a:r>
              <a:rPr lang="en-GB" sz="2800" dirty="0">
                <a:cs typeface="Arial" charset="0"/>
              </a:rPr>
              <a:t>referring to any other materials recreate the flow of EHA with the materials on your table. </a:t>
            </a:r>
          </a:p>
          <a:p>
            <a:pPr algn="ctr"/>
            <a:r>
              <a:rPr lang="en-US" b="1" dirty="0" smtClean="0"/>
              <a:t> </a:t>
            </a:r>
            <a:endParaRPr lang="en-US" b="1" dirty="0"/>
          </a:p>
        </p:txBody>
      </p:sp>
    </p:spTree>
    <p:extLst>
      <p:ext uri="{BB962C8B-B14F-4D97-AF65-F5344CB8AC3E}">
        <p14:creationId xmlns:p14="http://schemas.microsoft.com/office/powerpoint/2010/main" val="15605422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61796"/>
          </a:xfrm>
        </p:spPr>
        <p:txBody>
          <a:bodyPr>
            <a:normAutofit/>
          </a:bodyPr>
          <a:lstStyle/>
          <a:p>
            <a:r>
              <a:rPr lang="en-US" b="1" dirty="0" smtClean="0"/>
              <a:t>Evaluation</a:t>
            </a:r>
            <a:br>
              <a:rPr lang="en-US" b="1" dirty="0" smtClean="0"/>
            </a:br>
            <a:r>
              <a:rPr lang="en-US" dirty="0" smtClean="0"/>
              <a:t>Link to online evaluation will be sent out, please reflect on today and be honest, so we can improve.</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0366" y="3239155"/>
            <a:ext cx="47879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6781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 on hand</a:t>
            </a:r>
            <a:endParaRPr lang="en-US" b="1" dirty="0"/>
          </a:p>
        </p:txBody>
      </p:sp>
      <p:sp>
        <p:nvSpPr>
          <p:cNvPr id="4" name="Rectangle 3"/>
          <p:cNvSpPr/>
          <p:nvPr/>
        </p:nvSpPr>
        <p:spPr>
          <a:xfrm>
            <a:off x="457200" y="1294393"/>
            <a:ext cx="8229600" cy="4524316"/>
          </a:xfrm>
          <a:prstGeom prst="rect">
            <a:avLst/>
          </a:prstGeom>
        </p:spPr>
        <p:txBody>
          <a:bodyPr wrap="square">
            <a:spAutoFit/>
          </a:bodyPr>
          <a:lstStyle/>
          <a:p>
            <a:endParaRPr lang="en-US" b="1" dirty="0" smtClean="0"/>
          </a:p>
          <a:p>
            <a:r>
              <a:rPr lang="en-US" sz="2800" b="1" dirty="0" smtClean="0"/>
              <a:t>Early Help Coordinators </a:t>
            </a:r>
          </a:p>
          <a:p>
            <a:endParaRPr lang="en-US" sz="2800" dirty="0" smtClean="0"/>
          </a:p>
          <a:p>
            <a:r>
              <a:rPr lang="en-US" sz="2800" dirty="0" smtClean="0"/>
              <a:t>Telephone: 	01302 736250</a:t>
            </a:r>
          </a:p>
          <a:p>
            <a:endParaRPr lang="en-US" sz="2800" dirty="0"/>
          </a:p>
          <a:p>
            <a:r>
              <a:rPr lang="en-US" sz="2800" dirty="0" smtClean="0"/>
              <a:t>Email: 		</a:t>
            </a:r>
            <a:r>
              <a:rPr lang="en-US" sz="2800" dirty="0" smtClean="0">
                <a:hlinkClick r:id="rId3"/>
              </a:rPr>
              <a:t>earlyhelpcoordinator@doncaster.gov.uk</a:t>
            </a:r>
            <a:r>
              <a:rPr lang="en-US" sz="2800" dirty="0" smtClean="0"/>
              <a:t> </a:t>
            </a:r>
            <a:endParaRPr lang="en-US" sz="2800" dirty="0"/>
          </a:p>
          <a:p>
            <a:endParaRPr lang="en-GB" sz="2800" dirty="0"/>
          </a:p>
          <a:p>
            <a:r>
              <a:rPr lang="en-GB" sz="2800" b="1" dirty="0" err="1" smtClean="0">
                <a:effectLst/>
              </a:rPr>
              <a:t>Esystems</a:t>
            </a:r>
            <a:endParaRPr lang="en-GB" sz="2800" b="1" dirty="0" smtClean="0">
              <a:effectLst/>
            </a:endParaRPr>
          </a:p>
          <a:p>
            <a:endParaRPr lang="en-GB" sz="2800" dirty="0"/>
          </a:p>
          <a:p>
            <a:r>
              <a:rPr lang="en-GB" sz="2800" dirty="0" smtClean="0"/>
              <a:t>Email</a:t>
            </a:r>
            <a:r>
              <a:rPr lang="en-GB" sz="2800" dirty="0"/>
              <a:t>:		</a:t>
            </a:r>
            <a:r>
              <a:rPr lang="en-US" sz="2800" u="sng" dirty="0">
                <a:hlinkClick r:id="rId4"/>
              </a:rPr>
              <a:t>esystems.cyps@dcstrust.co.uk</a:t>
            </a:r>
            <a:endParaRPr lang="en-GB" sz="2800" dirty="0"/>
          </a:p>
          <a:p>
            <a:endParaRPr lang="en-US" b="1" dirty="0"/>
          </a:p>
        </p:txBody>
      </p:sp>
    </p:spTree>
    <p:extLst>
      <p:ext uri="{BB962C8B-B14F-4D97-AF65-F5344CB8AC3E}">
        <p14:creationId xmlns:p14="http://schemas.microsoft.com/office/powerpoint/2010/main" val="23400378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t="5582" b="5582"/>
          <a:stretch>
            <a:fillRect/>
          </a:stretch>
        </p:blipFill>
        <p:spPr>
          <a:xfrm>
            <a:off x="539750" y="1447800"/>
            <a:ext cx="8229600" cy="4114800"/>
          </a:xfrm>
          <a:prstGeom prst="rect">
            <a:avLst/>
          </a:prstGeom>
        </p:spPr>
      </p:pic>
    </p:spTree>
    <p:extLst>
      <p:ext uri="{BB962C8B-B14F-4D97-AF65-F5344CB8AC3E}">
        <p14:creationId xmlns:p14="http://schemas.microsoft.com/office/powerpoint/2010/main" val="24597111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1619250" y="5084763"/>
            <a:ext cx="6121400" cy="1081087"/>
          </a:xfrm>
        </p:spPr>
        <p:txBody>
          <a:bodyPr/>
          <a:lstStyle/>
          <a:p>
            <a:pPr marL="0" indent="0" algn="ctr">
              <a:buFont typeface="Arial" charset="0"/>
              <a:buNone/>
            </a:pPr>
            <a:r>
              <a:rPr lang="en-US" sz="4000" b="1" dirty="0" smtClean="0">
                <a:latin typeface="Calibri" charset="0"/>
              </a:rPr>
              <a:t>Ice Breaker</a:t>
            </a:r>
            <a:endParaRPr lang="en-US" sz="4000" b="1" dirty="0">
              <a:latin typeface="Calibri" charset="0"/>
            </a:endParaRPr>
          </a:p>
          <a:p>
            <a:pPr marL="0" indent="0">
              <a:buFont typeface="Arial" charset="0"/>
              <a:buNone/>
            </a:pPr>
            <a:endParaRPr lang="en-US" dirty="0">
              <a:latin typeface="Calibri" charset="0"/>
            </a:endParaRPr>
          </a:p>
        </p:txBody>
      </p:sp>
      <p:pic>
        <p:nvPicPr>
          <p:cNvPr id="235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76250"/>
            <a:ext cx="608488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407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Help in Doncaster </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GB" u="sng" dirty="0"/>
              <a:t>The Children and Families Strategic Board (CFB) has defined early help as:</a:t>
            </a:r>
            <a:endParaRPr lang="en-GB" dirty="0"/>
          </a:p>
          <a:p>
            <a:pPr marL="0" indent="0">
              <a:buNone/>
            </a:pPr>
            <a:endParaRPr lang="en-GB" dirty="0"/>
          </a:p>
          <a:p>
            <a:pPr marL="0" indent="0" algn="just">
              <a:buNone/>
            </a:pPr>
            <a:r>
              <a:rPr lang="en-GB" b="1" dirty="0"/>
              <a:t>‘The job of all public, private, voluntary and community services as well as citizens in Doncaster, is to prevent and intervene early with children, young people and families experiencing problems in order to prevent escalation of problems. This will deal with root causes, providing support at an early age and an early stage of problems emerging. We will do this by taking a whole family approach and intervening in a co-ordinated way.’</a:t>
            </a:r>
            <a:endParaRPr lang="en-GB" dirty="0"/>
          </a:p>
          <a:p>
            <a:endParaRPr lang="en-US" dirty="0"/>
          </a:p>
        </p:txBody>
      </p:sp>
    </p:spTree>
    <p:extLst>
      <p:ext uri="{BB962C8B-B14F-4D97-AF65-F5344CB8AC3E}">
        <p14:creationId xmlns:p14="http://schemas.microsoft.com/office/powerpoint/2010/main" val="42859174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Thresholds</a:t>
            </a:r>
            <a:endParaRPr lang="en-US" b="1" dirty="0"/>
          </a:p>
        </p:txBody>
      </p:sp>
      <p:pic>
        <p:nvPicPr>
          <p:cNvPr id="3" name="Picture 2"/>
          <p:cNvPicPr>
            <a:picLocks noChangeAspect="1"/>
          </p:cNvPicPr>
          <p:nvPr/>
        </p:nvPicPr>
        <p:blipFill>
          <a:blip r:embed="rId3"/>
          <a:stretch>
            <a:fillRect/>
          </a:stretch>
        </p:blipFill>
        <p:spPr>
          <a:xfrm>
            <a:off x="0" y="1417638"/>
            <a:ext cx="9144000" cy="4643661"/>
          </a:xfrm>
          <a:prstGeom prst="rect">
            <a:avLst/>
          </a:prstGeom>
        </p:spPr>
      </p:pic>
    </p:spTree>
    <p:extLst>
      <p:ext uri="{BB962C8B-B14F-4D97-AF65-F5344CB8AC3E}">
        <p14:creationId xmlns:p14="http://schemas.microsoft.com/office/powerpoint/2010/main" val="18497850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967114" y="153282"/>
            <a:ext cx="4135413" cy="6582589"/>
          </a:xfrm>
          <a:prstGeom prst="rect">
            <a:avLst/>
          </a:prstGeom>
          <a:noFill/>
          <a:ln>
            <a:noFill/>
          </a:ln>
        </p:spPr>
      </p:pic>
      <p:pic>
        <p:nvPicPr>
          <p:cNvPr id="6" name="Picture 5" descr="image0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19" y="662564"/>
            <a:ext cx="2333625" cy="5534025"/>
          </a:xfrm>
          <a:prstGeom prst="rect">
            <a:avLst/>
          </a:prstGeom>
        </p:spPr>
      </p:pic>
    </p:spTree>
    <p:extLst>
      <p:ext uri="{BB962C8B-B14F-4D97-AF65-F5344CB8AC3E}">
        <p14:creationId xmlns:p14="http://schemas.microsoft.com/office/powerpoint/2010/main" val="39888829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613957"/>
          </a:xfrm>
        </p:spPr>
        <p:txBody>
          <a:bodyPr>
            <a:normAutofit/>
          </a:bodyPr>
          <a:lstStyle/>
          <a:p>
            <a:r>
              <a:rPr lang="en-US" dirty="0" smtClean="0"/>
              <a:t>Understanding the importance of a coordinated response for families:</a:t>
            </a:r>
            <a:br>
              <a:rPr lang="en-US" dirty="0" smtClean="0"/>
            </a:br>
            <a:r>
              <a:rPr lang="en-US" dirty="0"/>
              <a:t/>
            </a:r>
            <a:br>
              <a:rPr lang="en-US" dirty="0"/>
            </a:br>
            <a:r>
              <a:rPr lang="en-US" dirty="0" smtClean="0"/>
              <a:t>The Smith Family</a:t>
            </a:r>
            <a:endParaRPr lang="en-US" dirty="0"/>
          </a:p>
        </p:txBody>
      </p:sp>
    </p:spTree>
    <p:extLst>
      <p:ext uri="{BB962C8B-B14F-4D97-AF65-F5344CB8AC3E}">
        <p14:creationId xmlns:p14="http://schemas.microsoft.com/office/powerpoint/2010/main" val="2536498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Early Help Pathway in more detail </a:t>
            </a:r>
            <a:endParaRPr lang="en-US" b="1" dirty="0"/>
          </a:p>
        </p:txBody>
      </p:sp>
      <p:sp>
        <p:nvSpPr>
          <p:cNvPr id="3" name="Content Placeholder 2"/>
          <p:cNvSpPr>
            <a:spLocks noGrp="1"/>
          </p:cNvSpPr>
          <p:nvPr>
            <p:ph idx="1"/>
          </p:nvPr>
        </p:nvSpPr>
        <p:spPr>
          <a:xfrm>
            <a:off x="457200" y="1600200"/>
            <a:ext cx="4083050" cy="4525963"/>
          </a:xfrm>
        </p:spPr>
        <p:txBody>
          <a:bodyPr/>
          <a:lstStyle/>
          <a:p>
            <a:pPr marL="0" indent="0">
              <a:buNone/>
            </a:pPr>
            <a:endParaRPr lang="en-US" dirty="0" smtClean="0"/>
          </a:p>
          <a:p>
            <a:pPr marL="0" indent="0">
              <a:buNone/>
            </a:pPr>
            <a:r>
              <a:rPr lang="en-US" dirty="0" smtClean="0"/>
              <a:t>The Early Help Hub</a:t>
            </a:r>
          </a:p>
          <a:p>
            <a:pPr marL="0" indent="0">
              <a:buNone/>
            </a:pPr>
            <a:endParaRPr lang="en-US" dirty="0"/>
          </a:p>
          <a:p>
            <a:pPr marL="0" indent="0">
              <a:buNone/>
            </a:pPr>
            <a:r>
              <a:rPr lang="en-US" dirty="0" smtClean="0"/>
              <a:t>and</a:t>
            </a:r>
          </a:p>
          <a:p>
            <a:pPr marL="0" indent="0">
              <a:buNone/>
            </a:pPr>
            <a:endParaRPr lang="en-US" dirty="0"/>
          </a:p>
          <a:p>
            <a:pPr marL="0" indent="0">
              <a:buNone/>
            </a:pPr>
            <a:r>
              <a:rPr lang="en-US" dirty="0" smtClean="0"/>
              <a:t>Early Help Enquiry Form</a:t>
            </a:r>
            <a:endParaRPr lang="en-US" dirty="0"/>
          </a:p>
        </p:txBody>
      </p:sp>
      <p:pic>
        <p:nvPicPr>
          <p:cNvPr id="5" name="Picture 4"/>
          <p:cNvPicPr>
            <a:picLocks noChangeAspect="1"/>
          </p:cNvPicPr>
          <p:nvPr/>
        </p:nvPicPr>
        <p:blipFill>
          <a:blip r:embed="rId3"/>
          <a:stretch>
            <a:fillRect/>
          </a:stretch>
        </p:blipFill>
        <p:spPr>
          <a:xfrm>
            <a:off x="5118418" y="1935150"/>
            <a:ext cx="3201773" cy="4340181"/>
          </a:xfrm>
          <a:prstGeom prst="rect">
            <a:avLst/>
          </a:prstGeom>
        </p:spPr>
      </p:pic>
    </p:spTree>
    <p:extLst>
      <p:ext uri="{BB962C8B-B14F-4D97-AF65-F5344CB8AC3E}">
        <p14:creationId xmlns:p14="http://schemas.microsoft.com/office/powerpoint/2010/main" val="9333811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826</TotalTime>
  <Words>1706</Words>
  <Application>Microsoft Macintosh PowerPoint</Application>
  <PresentationFormat>On-screen Show (4:3)</PresentationFormat>
  <Paragraphs>221</Paragraphs>
  <Slides>34</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Office Theme</vt:lpstr>
      <vt:lpstr>Document</vt:lpstr>
      <vt:lpstr>Delivering Early Help:  The role of the Lead Practitioner </vt:lpstr>
      <vt:lpstr>PowerPoint Presentation</vt:lpstr>
      <vt:lpstr>Course Outcomes</vt:lpstr>
      <vt:lpstr>PowerPoint Presentation</vt:lpstr>
      <vt:lpstr>Early Help in Doncaster </vt:lpstr>
      <vt:lpstr>Thresholds</vt:lpstr>
      <vt:lpstr>PowerPoint Presentation</vt:lpstr>
      <vt:lpstr>Understanding the importance of a coordinated response for families:  The Smith Family</vt:lpstr>
      <vt:lpstr>Early Help Pathway in more detail </vt:lpstr>
      <vt:lpstr>Break time – 15 minutes</vt:lpstr>
      <vt:lpstr>Role of the Lead Practitioner </vt:lpstr>
      <vt:lpstr>Early Help Assessment - EHA</vt:lpstr>
      <vt:lpstr>PowerPoint Presentation</vt:lpstr>
      <vt:lpstr>PowerPoint Presentation</vt:lpstr>
      <vt:lpstr>Ensuring children and families are involved in the whole early help process</vt:lpstr>
      <vt:lpstr>PowerPoint Presentation</vt:lpstr>
      <vt:lpstr>Pause for thought</vt:lpstr>
      <vt:lpstr>Signs of safety</vt:lpstr>
      <vt:lpstr>What does the story mean – conclusions </vt:lpstr>
      <vt:lpstr>Analysis and drawing conclusions from a complete Early Help Assessment</vt:lpstr>
      <vt:lpstr>PowerPoint Presentation</vt:lpstr>
      <vt:lpstr>Team around the family and Plans </vt:lpstr>
      <vt:lpstr>Plans</vt:lpstr>
      <vt:lpstr>Stronger Families How is a family a Stronger Family? </vt:lpstr>
      <vt:lpstr>Break time – 10 minutes</vt:lpstr>
      <vt:lpstr>Undertaking direct work with children and families and recording on EHM</vt:lpstr>
      <vt:lpstr>Reviews </vt:lpstr>
      <vt:lpstr>Closure</vt:lpstr>
      <vt:lpstr>PowerPoint Presentation</vt:lpstr>
      <vt:lpstr>PowerPoint Presentation</vt:lpstr>
      <vt:lpstr>PowerPoint Presentation</vt:lpstr>
      <vt:lpstr>Evaluation Link to online evaluation will be sent out, please reflect on today and be honest, so we can improve.</vt:lpstr>
      <vt:lpstr>Help on hand</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Roberts</dc:creator>
  <cp:lastModifiedBy>Gemma Roberts</cp:lastModifiedBy>
  <cp:revision>63</cp:revision>
  <cp:lastPrinted>2016-05-13T15:21:26Z</cp:lastPrinted>
  <dcterms:created xsi:type="dcterms:W3CDTF">2016-04-05T11:01:08Z</dcterms:created>
  <dcterms:modified xsi:type="dcterms:W3CDTF">2016-12-09T12:33:39Z</dcterms:modified>
</cp:coreProperties>
</file>